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1"/>
    <p:sldMasterId id="2147483648" r:id="rId2"/>
  </p:sldMasterIdLst>
  <p:notesMasterIdLst>
    <p:notesMasterId r:id="rId25"/>
  </p:notesMasterIdLst>
  <p:sldIdLst>
    <p:sldId id="508" r:id="rId3"/>
    <p:sldId id="537" r:id="rId4"/>
    <p:sldId id="510" r:id="rId5"/>
    <p:sldId id="511" r:id="rId6"/>
    <p:sldId id="513" r:id="rId7"/>
    <p:sldId id="539" r:id="rId8"/>
    <p:sldId id="514" r:id="rId9"/>
    <p:sldId id="541" r:id="rId10"/>
    <p:sldId id="516" r:id="rId11"/>
    <p:sldId id="517" r:id="rId12"/>
    <p:sldId id="518" r:id="rId13"/>
    <p:sldId id="538" r:id="rId14"/>
    <p:sldId id="519" r:id="rId15"/>
    <p:sldId id="515" r:id="rId16"/>
    <p:sldId id="520" r:id="rId17"/>
    <p:sldId id="521" r:id="rId18"/>
    <p:sldId id="522" r:id="rId19"/>
    <p:sldId id="523" r:id="rId20"/>
    <p:sldId id="524" r:id="rId21"/>
    <p:sldId id="525" r:id="rId22"/>
    <p:sldId id="527" r:id="rId23"/>
    <p:sldId id="528" r:id="rId24"/>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5D5A"/>
    <a:srgbClr val="9A5A5A"/>
    <a:srgbClr val="425F5A"/>
    <a:srgbClr val="396685"/>
    <a:srgbClr val="9D8180"/>
    <a:srgbClr val="AEA4A3"/>
    <a:srgbClr val="978686"/>
    <a:srgbClr val="C8B6B6"/>
    <a:srgbClr val="9E8A8B"/>
    <a:srgbClr val="7E6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F60AE-9C89-43E9-9E75-174E10F7C00A}" v="342" dt="2023-03-03T03:29:07.76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80" autoAdjust="0"/>
  </p:normalViewPr>
  <p:slideViewPr>
    <p:cSldViewPr snapToGrid="0">
      <p:cViewPr varScale="1">
        <p:scale>
          <a:sx n="50" d="100"/>
          <a:sy n="50" d="100"/>
        </p:scale>
        <p:origin x="126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1B78393-6C02-4E11-84B5-6E1EEEEFEF32}" type="datetimeFigureOut">
              <a:rPr kumimoji="1" lang="ja-JP" altLang="en-US" smtClean="0"/>
              <a:t>2023/3/2</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8CF44932-EA28-4046-9DF4-3DAAB33DC1DE}" type="slidenum">
              <a:rPr kumimoji="1" lang="ja-JP" altLang="en-US" smtClean="0"/>
              <a:t>‹#›</a:t>
            </a:fld>
            <a:endParaRPr kumimoji="1" lang="ja-JP" altLang="en-US"/>
          </a:p>
        </p:txBody>
      </p:sp>
    </p:spTree>
    <p:extLst>
      <p:ext uri="{BB962C8B-B14F-4D97-AF65-F5344CB8AC3E}">
        <p14:creationId xmlns:p14="http://schemas.microsoft.com/office/powerpoint/2010/main" val="962989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300" dirty="0">
                <a:latin typeface="Calibri" panose="020F0502020204030204" pitchFamily="34" charset="0"/>
                <a:cs typeface="Calibri" panose="020F0502020204030204" pitchFamily="34" charset="0"/>
              </a:rPr>
              <a:t>Hello everyone. My name is Minami Someya. I’m a</a:t>
            </a:r>
            <a:r>
              <a:rPr lang="ja-JP" altLang="en-US" sz="1300" dirty="0">
                <a:latin typeface="Calibri" panose="020F0502020204030204" pitchFamily="34" charset="0"/>
                <a:cs typeface="Calibri" panose="020F0502020204030204" pitchFamily="34" charset="0"/>
              </a:rPr>
              <a:t> </a:t>
            </a:r>
            <a:r>
              <a:rPr lang="en-US" altLang="ja-JP" sz="1300" dirty="0">
                <a:latin typeface="Calibri" panose="020F0502020204030204" pitchFamily="34" charset="0"/>
                <a:cs typeface="Calibri" panose="020F0502020204030204" pitchFamily="34" charset="0"/>
              </a:rPr>
              <a:t>member</a:t>
            </a:r>
            <a:r>
              <a:rPr lang="ja-JP" altLang="en-US" sz="1300" dirty="0">
                <a:latin typeface="Calibri" panose="020F0502020204030204" pitchFamily="34" charset="0"/>
                <a:cs typeface="Calibri" panose="020F0502020204030204" pitchFamily="34" charset="0"/>
              </a:rPr>
              <a:t> </a:t>
            </a:r>
            <a:r>
              <a:rPr lang="en-US" altLang="ja-JP" sz="1300" dirty="0">
                <a:latin typeface="Calibri" panose="020F0502020204030204" pitchFamily="34" charset="0"/>
                <a:cs typeface="Calibri" panose="020F0502020204030204" pitchFamily="34" charset="0"/>
              </a:rPr>
              <a:t>of  Institute of Information Security and National Police Agency in Japan.</a:t>
            </a:r>
            <a:r>
              <a:rPr lang="ja-JP" altLang="en-US" sz="1300" dirty="0">
                <a:latin typeface="Calibri" panose="020F0502020204030204" pitchFamily="34" charset="0"/>
                <a:cs typeface="Calibri" panose="020F0502020204030204" pitchFamily="34" charset="0"/>
              </a:rPr>
              <a:t> </a:t>
            </a:r>
            <a:r>
              <a:rPr lang="en-GB" altLang="ja-JP" sz="1300" dirty="0">
                <a:latin typeface="Calibri" panose="020F0502020204030204" pitchFamily="34" charset="0"/>
                <a:cs typeface="Calibri" panose="020F0502020204030204" pitchFamily="34" charset="0"/>
              </a:rPr>
              <a:t>In this presentation I’m going to introduce FCGAT, an interpretable Malware Classification Method.</a:t>
            </a:r>
            <a:endParaRPr lang="ja-JP" altLang="en-US" sz="1300" dirty="0">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a:t>
            </a:fld>
            <a:endParaRPr kumimoji="1" lang="ja-JP" altLang="en-US"/>
          </a:p>
        </p:txBody>
      </p:sp>
    </p:spTree>
    <p:extLst>
      <p:ext uri="{BB962C8B-B14F-4D97-AF65-F5344CB8AC3E}">
        <p14:creationId xmlns:p14="http://schemas.microsoft.com/office/powerpoint/2010/main" val="2174077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This is the overview of FCGAT.</a:t>
            </a:r>
          </a:p>
          <a:p>
            <a:r>
              <a:rPr kumimoji="1" lang="en-US" altLang="ja-JP" dirty="0">
                <a:latin typeface="Calibri" panose="020F0502020204030204" pitchFamily="34" charset="0"/>
                <a:cs typeface="Calibri" panose="020F0502020204030204" pitchFamily="34" charset="0"/>
              </a:rPr>
              <a:t>It’s divided into two main parts: preprocessing and classifier.</a:t>
            </a:r>
          </a:p>
          <a:p>
            <a:r>
              <a:rPr kumimoji="1" lang="en-US" altLang="ja-JP" dirty="0">
                <a:latin typeface="Calibri" panose="020F0502020204030204" pitchFamily="34" charset="0"/>
                <a:cs typeface="Calibri" panose="020F0502020204030204" pitchFamily="34" charset="0"/>
              </a:rPr>
              <a:t>I’ll explain each of them.</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10</a:t>
            </a:fld>
            <a:endParaRPr kumimoji="1" lang="ja-JP" altLang="en-US"/>
          </a:p>
        </p:txBody>
      </p:sp>
    </p:spTree>
    <p:extLst>
      <p:ext uri="{BB962C8B-B14F-4D97-AF65-F5344CB8AC3E}">
        <p14:creationId xmlns:p14="http://schemas.microsoft.com/office/powerpoint/2010/main" val="61806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In the preprocessing, </a:t>
            </a:r>
            <a:r>
              <a:rPr lang="en-US" altLang="ja-JP" dirty="0">
                <a:latin typeface="Calibri" panose="020F0502020204030204" pitchFamily="34" charset="0"/>
                <a:cs typeface="Calibri" panose="020F0502020204030204" pitchFamily="34" charset="0"/>
              </a:rPr>
              <a:t>FCGAT</a:t>
            </a:r>
            <a:r>
              <a:rPr kumimoji="1" lang="en-US" altLang="ja-JP" dirty="0">
                <a:latin typeface="Calibri" panose="020F0502020204030204" pitchFamily="34" charset="0"/>
                <a:cs typeface="Calibri" panose="020F0502020204030204" pitchFamily="34" charset="0"/>
              </a:rPr>
              <a:t> creates Function Call Graph using IDA Pro.</a:t>
            </a:r>
          </a:p>
          <a:p>
            <a:r>
              <a:rPr lang="en-US" altLang="ja-JP" dirty="0">
                <a:latin typeface="Calibri" panose="020F0502020204030204" pitchFamily="34" charset="0"/>
                <a:cs typeface="Calibri" panose="020F0502020204030204" pitchFamily="34" charset="0"/>
              </a:rPr>
              <a:t>A general FCG connects edges from calling function to the direction of called function, but FCGAT reverses this arrows. This is because the processing of called function is included in that of calling function. Therefore, the features of called function should be aggregated in calling function, so reverse FCG is used. </a:t>
            </a:r>
            <a:endParaRPr kumimoji="1" lang="en-US" altLang="ja-JP" dirty="0">
              <a:latin typeface="Calibri" panose="020F0502020204030204" pitchFamily="34" charset="0"/>
              <a:cs typeface="Calibri" panose="020F0502020204030204" pitchFamily="34" charset="0"/>
            </a:endParaRPr>
          </a:p>
          <a:p>
            <a:endParaRPr kumimoji="1" lang="ja-JP" altLang="en-US" dirty="0">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11</a:t>
            </a:fld>
            <a:endParaRPr kumimoji="1" lang="ja-JP" altLang="en-US"/>
          </a:p>
        </p:txBody>
      </p:sp>
    </p:spTree>
    <p:extLst>
      <p:ext uri="{BB962C8B-B14F-4D97-AF65-F5344CB8AC3E}">
        <p14:creationId xmlns:p14="http://schemas.microsoft.com/office/powerpoint/2010/main" val="65582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The next step is creating function vectors.</a:t>
            </a:r>
          </a:p>
          <a:p>
            <a:r>
              <a:rPr kumimoji="1" lang="en-US" altLang="ja-JP" dirty="0">
                <a:latin typeface="Calibri" panose="020F0502020204030204" pitchFamily="34" charset="0"/>
                <a:cs typeface="Calibri" panose="020F0502020204030204" pitchFamily="34" charset="0"/>
              </a:rPr>
              <a:t>In this process, assembly instructions are converted to instruction vectors using Word2vec.</a:t>
            </a:r>
          </a:p>
          <a:p>
            <a:r>
              <a:rPr kumimoji="1" lang="en-US" altLang="ja-JP" dirty="0">
                <a:latin typeface="Calibri" panose="020F0502020204030204" pitchFamily="34" charset="0"/>
                <a:cs typeface="Calibri" panose="020F0502020204030204" pitchFamily="34" charset="0"/>
              </a:rPr>
              <a:t>In natural language, instructions correspond to words and functions correspond to sentences.</a:t>
            </a:r>
          </a:p>
          <a:p>
            <a:r>
              <a:rPr kumimoji="1" lang="en-US" altLang="ja-JP" dirty="0">
                <a:latin typeface="Calibri" panose="020F0502020204030204" pitchFamily="34" charset="0"/>
                <a:cs typeface="Calibri" panose="020F0502020204030204" pitchFamily="34" charset="0"/>
              </a:rPr>
              <a:t>Then, instruction vectors in a function are averaged to obtain a function vector.</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12</a:t>
            </a:fld>
            <a:endParaRPr kumimoji="1" lang="ja-JP" altLang="en-US"/>
          </a:p>
        </p:txBody>
      </p:sp>
    </p:spTree>
    <p:extLst>
      <p:ext uri="{BB962C8B-B14F-4D97-AF65-F5344CB8AC3E}">
        <p14:creationId xmlns:p14="http://schemas.microsoft.com/office/powerpoint/2010/main" val="3132233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dirty="0">
                <a:latin typeface="Calibri" panose="020F0502020204030204" pitchFamily="34" charset="0"/>
                <a:cs typeface="Calibri" panose="020F0502020204030204" pitchFamily="34" charset="0"/>
              </a:rPr>
              <a:t>In the Classifier, the input is the FCG with the function vectors and Graph Attention Network is used to update the function vectors to reflect the structure of the FCG.</a:t>
            </a:r>
          </a:p>
          <a:p>
            <a:r>
              <a:rPr kumimoji="1" lang="en-US" altLang="ja-JP" sz="1200" dirty="0">
                <a:latin typeface="Calibri" panose="020F0502020204030204" pitchFamily="34" charset="0"/>
                <a:cs typeface="Calibri" panose="020F0502020204030204" pitchFamily="34" charset="0"/>
              </a:rPr>
              <a:t>The readout process uses set2set, I’ll explain it in the next slide.</a:t>
            </a:r>
          </a:p>
          <a:p>
            <a:r>
              <a:rPr kumimoji="1" lang="en-US" altLang="ja-JP" sz="1200" dirty="0">
                <a:latin typeface="Calibri" panose="020F0502020204030204" pitchFamily="34" charset="0"/>
                <a:cs typeface="Calibri" panose="020F0502020204030204" pitchFamily="34" charset="0"/>
              </a:rPr>
              <a:t>Finally, fully connected layer classifies into a number of classes.</a:t>
            </a:r>
          </a:p>
          <a:p>
            <a:endParaRPr kumimoji="1" lang="en-US" altLang="ja-JP" sz="1200" dirty="0">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13</a:t>
            </a:fld>
            <a:endParaRPr kumimoji="1" lang="ja-JP" altLang="en-US"/>
          </a:p>
        </p:txBody>
      </p:sp>
    </p:spTree>
    <p:extLst>
      <p:ext uri="{BB962C8B-B14F-4D97-AF65-F5344CB8AC3E}">
        <p14:creationId xmlns:p14="http://schemas.microsoft.com/office/powerpoint/2010/main" val="774883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The key to interpretability is Set2Set used in the readout process.</a:t>
            </a:r>
          </a:p>
          <a:p>
            <a:r>
              <a:rPr kumimoji="1" lang="en-US" altLang="ja-JP" dirty="0">
                <a:latin typeface="Calibri" panose="020F0502020204030204" pitchFamily="34" charset="0"/>
                <a:cs typeface="Calibri" panose="020F0502020204030204" pitchFamily="34" charset="0"/>
              </a:rPr>
              <a:t>This layer takes u vector which is the updated function feature by Graph Attention Network as input and outputs </a:t>
            </a:r>
            <a:r>
              <a:rPr kumimoji="1" lang="en-US" altLang="ja-JP" dirty="0" err="1">
                <a:latin typeface="Calibri" panose="020F0502020204030204" pitchFamily="34" charset="0"/>
                <a:cs typeface="Calibri" panose="020F0502020204030204" pitchFamily="34" charset="0"/>
              </a:rPr>
              <a:t>qT</a:t>
            </a:r>
            <a:r>
              <a:rPr kumimoji="1" lang="en-US" altLang="ja-JP" dirty="0">
                <a:latin typeface="Calibri" panose="020F0502020204030204" pitchFamily="34" charset="0"/>
                <a:cs typeface="Calibri" panose="020F0502020204030204" pitchFamily="34" charset="0"/>
              </a:rPr>
              <a:t>* as the feature of the malware. It takes the weighted average of u with the attention weight α. α is computed by the inner product of qt and u.</a:t>
            </a:r>
            <a:r>
              <a:rPr kumimoji="1" lang="ja-JP" altLang="en-US" dirty="0">
                <a:latin typeface="Calibri" panose="020F0502020204030204" pitchFamily="34" charset="0"/>
                <a:cs typeface="Calibri" panose="020F0502020204030204" pitchFamily="34" charset="0"/>
              </a:rPr>
              <a:t> </a:t>
            </a:r>
            <a:r>
              <a:rPr kumimoji="1" lang="en-US" altLang="ja-JP" dirty="0">
                <a:latin typeface="Calibri" panose="020F0502020204030204" pitchFamily="34" charset="0"/>
                <a:cs typeface="Calibri" panose="020F0502020204030204" pitchFamily="34" charset="0"/>
              </a:rPr>
              <a:t>It’s expected that high attention will be paid to the node features that are important for classification.</a:t>
            </a:r>
          </a:p>
          <a:p>
            <a:r>
              <a:rPr kumimoji="1" lang="en-US" altLang="ja-JP" dirty="0">
                <a:latin typeface="Calibri" panose="020F0502020204030204" pitchFamily="34" charset="0"/>
                <a:cs typeface="Calibri" panose="020F0502020204030204" pitchFamily="34" charset="0"/>
              </a:rPr>
              <a:t>We can obtain important functions by analyzing the α’s value.</a:t>
            </a:r>
          </a:p>
          <a:p>
            <a:r>
              <a:rPr kumimoji="1" lang="en-US" altLang="ja-JP" dirty="0">
                <a:latin typeface="Calibri" panose="020F0502020204030204" pitchFamily="34" charset="0"/>
                <a:cs typeface="Calibri" panose="020F0502020204030204" pitchFamily="34" charset="0"/>
              </a:rPr>
              <a:t>When explaining the classification results, FCGAT provides the importance ranking with the function name and the importance α.</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14</a:t>
            </a:fld>
            <a:endParaRPr kumimoji="1" lang="ja-JP" altLang="en-US"/>
          </a:p>
        </p:txBody>
      </p:sp>
    </p:spTree>
    <p:extLst>
      <p:ext uri="{BB962C8B-B14F-4D97-AF65-F5344CB8AC3E}">
        <p14:creationId xmlns:p14="http://schemas.microsoft.com/office/powerpoint/2010/main" val="277378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Moving on to the experiments.</a:t>
            </a:r>
          </a:p>
          <a:p>
            <a:r>
              <a:rPr kumimoji="1" lang="en-US" altLang="ja-JP" dirty="0">
                <a:latin typeface="Calibri" panose="020F0502020204030204" pitchFamily="34" charset="0"/>
                <a:cs typeface="Calibri" panose="020F0502020204030204" pitchFamily="34" charset="0"/>
              </a:rPr>
              <a:t>We conducted two types of experiments.</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The first is classification performance.</a:t>
            </a:r>
          </a:p>
          <a:p>
            <a:r>
              <a:rPr kumimoji="1" lang="en-US" altLang="ja-JP" dirty="0">
                <a:latin typeface="Calibri" panose="020F0502020204030204" pitchFamily="34" charset="0"/>
                <a:cs typeface="Calibri" panose="020F0502020204030204" pitchFamily="34" charset="0"/>
              </a:rPr>
              <a:t>We perform malware family classification and compare it with the results of existing methods.</a:t>
            </a:r>
          </a:p>
          <a:p>
            <a:r>
              <a:rPr kumimoji="1" lang="en-US" altLang="ja-JP" dirty="0">
                <a:latin typeface="Calibri" panose="020F0502020204030204" pitchFamily="34" charset="0"/>
                <a:cs typeface="Calibri" panose="020F0502020204030204" pitchFamily="34" charset="0"/>
              </a:rPr>
              <a:t>Ma et al. evaluated the performance of several major methods and we compare our results with those.</a:t>
            </a:r>
          </a:p>
          <a:p>
            <a:r>
              <a:rPr kumimoji="1" lang="en-US" altLang="ja-JP" dirty="0">
                <a:latin typeface="Calibri" panose="020F0502020204030204" pitchFamily="34" charset="0"/>
                <a:cs typeface="Calibri" panose="020F0502020204030204" pitchFamily="34" charset="0"/>
              </a:rPr>
              <a:t>We conduct a replication experiment of GEMAL method which uses FCG but is not interpretable.</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The other is classification interpretability.</a:t>
            </a:r>
          </a:p>
          <a:p>
            <a:r>
              <a:rPr kumimoji="1" lang="en-US" altLang="ja-JP" dirty="0">
                <a:latin typeface="Calibri" panose="020F0502020204030204" pitchFamily="34" charset="0"/>
                <a:cs typeface="Calibri" panose="020F0502020204030204" pitchFamily="34" charset="0"/>
              </a:rPr>
              <a:t>In this experiment, we perform malware category classification and extract the importance ranking of the functions as explanations and confirm the effectiveness of them.</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15</a:t>
            </a:fld>
            <a:endParaRPr kumimoji="1" lang="ja-JP" altLang="en-US"/>
          </a:p>
        </p:txBody>
      </p:sp>
    </p:spTree>
    <p:extLst>
      <p:ext uri="{BB962C8B-B14F-4D97-AF65-F5344CB8AC3E}">
        <p14:creationId xmlns:p14="http://schemas.microsoft.com/office/powerpoint/2010/main" val="539677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This is the result of the classification performance experiment.</a:t>
            </a:r>
          </a:p>
          <a:p>
            <a:r>
              <a:rPr kumimoji="1" lang="en-US" altLang="ja-JP" dirty="0">
                <a:latin typeface="Calibri" panose="020F0502020204030204" pitchFamily="34" charset="0"/>
                <a:cs typeface="Calibri" panose="020F0502020204030204" pitchFamily="34" charset="0"/>
              </a:rPr>
              <a:t>We experimented on two datasets: </a:t>
            </a:r>
            <a:r>
              <a:rPr kumimoji="1" lang="en-US" altLang="ja-JP" dirty="0" err="1">
                <a:latin typeface="Calibri" panose="020F0502020204030204" pitchFamily="34" charset="0"/>
                <a:cs typeface="Calibri" panose="020F0502020204030204" pitchFamily="34" charset="0"/>
              </a:rPr>
              <a:t>MalwareBazaar</a:t>
            </a:r>
            <a:r>
              <a:rPr kumimoji="1" lang="en-US" altLang="ja-JP" dirty="0">
                <a:latin typeface="Calibri" panose="020F0502020204030204" pitchFamily="34" charset="0"/>
                <a:cs typeface="Calibri" panose="020F0502020204030204" pitchFamily="34" charset="0"/>
              </a:rPr>
              <a:t> dataset and BIG-2015.</a:t>
            </a:r>
          </a:p>
          <a:p>
            <a:r>
              <a:rPr kumimoji="1" lang="en-US" altLang="ja-JP" dirty="0">
                <a:latin typeface="Calibri" panose="020F0502020204030204" pitchFamily="34" charset="0"/>
                <a:cs typeface="Calibri" panose="020F0502020204030204" pitchFamily="34" charset="0"/>
              </a:rPr>
              <a:t>The blue area is the FCGAT, the bottom row shows the results of GEMAL replication experiment by us, and the others are cited from Ma et al.</a:t>
            </a:r>
          </a:p>
          <a:p>
            <a:r>
              <a:rPr kumimoji="1" lang="en-US" altLang="ja-JP" dirty="0">
                <a:latin typeface="Calibri" panose="020F0502020204030204" pitchFamily="34" charset="0"/>
                <a:cs typeface="Calibri" panose="020F0502020204030204" pitchFamily="34" charset="0"/>
              </a:rPr>
              <a:t>In </a:t>
            </a:r>
            <a:r>
              <a:rPr kumimoji="1" lang="en-US" altLang="ja-JP" dirty="0" err="1">
                <a:latin typeface="Calibri" panose="020F0502020204030204" pitchFamily="34" charset="0"/>
                <a:cs typeface="Calibri" panose="020F0502020204030204" pitchFamily="34" charset="0"/>
              </a:rPr>
              <a:t>MalwareBazaar</a:t>
            </a:r>
            <a:r>
              <a:rPr kumimoji="1" lang="en-US" altLang="ja-JP" dirty="0">
                <a:latin typeface="Calibri" panose="020F0502020204030204" pitchFamily="34" charset="0"/>
                <a:cs typeface="Calibri" panose="020F0502020204030204" pitchFamily="34" charset="0"/>
              </a:rPr>
              <a:t> dataset, FCGAT outperforms all the other methods on all metrics.</a:t>
            </a:r>
          </a:p>
          <a:p>
            <a:r>
              <a:rPr kumimoji="1" lang="en-US" altLang="ja-JP" dirty="0">
                <a:latin typeface="Calibri" panose="020F0502020204030204" pitchFamily="34" charset="0"/>
                <a:cs typeface="Calibri" panose="020F0502020204030204" pitchFamily="34" charset="0"/>
              </a:rPr>
              <a:t>In BIG-2015, FCGAT is equivalent to GEMAL.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latin typeface="Calibri" panose="020F0502020204030204" pitchFamily="34" charset="0"/>
                <a:cs typeface="Calibri" panose="020F0502020204030204" pitchFamily="34" charset="0"/>
              </a:rPr>
              <a:t>So, FCGAT achieves </a:t>
            </a:r>
            <a:r>
              <a:rPr lang="en-US" altLang="ja-JP" dirty="0">
                <a:latin typeface="Calibri" panose="020F0502020204030204" pitchFamily="34" charset="0"/>
                <a:cs typeface="Calibri" panose="020F0502020204030204" pitchFamily="34" charset="0"/>
              </a:rPr>
              <a:t>high performance competitive with </a:t>
            </a:r>
            <a:r>
              <a:rPr kumimoji="1" lang="en-US" altLang="ja-JP" dirty="0">
                <a:latin typeface="Calibri" panose="020F0502020204030204" pitchFamily="34" charset="0"/>
                <a:cs typeface="Calibri" panose="020F0502020204030204" pitchFamily="34" charset="0"/>
              </a:rPr>
              <a:t>cutting-edge methods.</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16</a:t>
            </a:fld>
            <a:endParaRPr kumimoji="1" lang="ja-JP" altLang="en-US"/>
          </a:p>
        </p:txBody>
      </p:sp>
    </p:spTree>
    <p:extLst>
      <p:ext uri="{BB962C8B-B14F-4D97-AF65-F5344CB8AC3E}">
        <p14:creationId xmlns:p14="http://schemas.microsoft.com/office/powerpoint/2010/main" val="2366771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Next, let's look at interpretability.</a:t>
            </a:r>
          </a:p>
          <a:p>
            <a:r>
              <a:rPr kumimoji="1" lang="en-US" altLang="ja-JP" dirty="0">
                <a:latin typeface="Calibri" panose="020F0502020204030204" pitchFamily="34" charset="0"/>
                <a:cs typeface="Calibri" panose="020F0502020204030204" pitchFamily="34" charset="0"/>
              </a:rPr>
              <a:t>In this experiment, we performed malware category classification, because malicious behavior is considered to be more common in categories than in families.</a:t>
            </a:r>
          </a:p>
          <a:p>
            <a:r>
              <a:rPr kumimoji="1" lang="en-US" altLang="ja-JP" dirty="0">
                <a:latin typeface="Calibri" panose="020F0502020204030204" pitchFamily="34" charset="0"/>
                <a:cs typeface="Calibri" panose="020F0502020204030204" pitchFamily="34" charset="0"/>
              </a:rPr>
              <a:t>For example, In the case of downloader, an Internet communication function is expected to be important for classification, and in the case of  ransomware, an encryption function is expected to be important.</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About the dataset, we created BODMAS-8cat, which is part of the BODMAS dataset.</a:t>
            </a:r>
          </a:p>
          <a:p>
            <a:pPr defTabSz="990752"/>
            <a:r>
              <a:rPr kumimoji="1" lang="en-US" altLang="ja-JP" dirty="0">
                <a:latin typeface="Calibri" panose="020F0502020204030204" pitchFamily="34" charset="0"/>
                <a:cs typeface="Calibri" panose="020F0502020204030204" pitchFamily="34" charset="0"/>
              </a:rPr>
              <a:t>We would like to focus on the characteristics of malware, so we excluded as many packed samples as possible.</a:t>
            </a:r>
          </a:p>
          <a:p>
            <a:r>
              <a:rPr kumimoji="1" lang="en-US" altLang="ja-JP" dirty="0">
                <a:latin typeface="Calibri" panose="020F0502020204030204" pitchFamily="34" charset="0"/>
                <a:cs typeface="Calibri" panose="020F0502020204030204" pitchFamily="34" charset="0"/>
              </a:rPr>
              <a:t>We used </a:t>
            </a:r>
            <a:r>
              <a:rPr kumimoji="1" lang="en-US" altLang="ja-JP" dirty="0" err="1">
                <a:latin typeface="Calibri" panose="020F0502020204030204" pitchFamily="34" charset="0"/>
                <a:cs typeface="Calibri" panose="020F0502020204030204" pitchFamily="34" charset="0"/>
              </a:rPr>
              <a:t>peid</a:t>
            </a:r>
            <a:r>
              <a:rPr kumimoji="1" lang="en-US" altLang="ja-JP" dirty="0">
                <a:latin typeface="Calibri" panose="020F0502020204030204" pitchFamily="34" charset="0"/>
                <a:cs typeface="Calibri" panose="020F0502020204030204" pitchFamily="34" charset="0"/>
              </a:rPr>
              <a:t> and excluded pack-detected samples from the BODMAS dataset.</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In this way, we obtained BODMAS-8cat shown in the table, and experimented using this.</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17</a:t>
            </a:fld>
            <a:endParaRPr kumimoji="1" lang="ja-JP" altLang="en-US"/>
          </a:p>
        </p:txBody>
      </p:sp>
    </p:spTree>
    <p:extLst>
      <p:ext uri="{BB962C8B-B14F-4D97-AF65-F5344CB8AC3E}">
        <p14:creationId xmlns:p14="http://schemas.microsoft.com/office/powerpoint/2010/main" val="1745480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How much do important functions contribute to classification? To verify that, we measured the classification performance of subgraphs.</a:t>
            </a:r>
          </a:p>
          <a:p>
            <a:r>
              <a:rPr kumimoji="1" lang="en-US" altLang="ja-JP" dirty="0">
                <a:latin typeface="Calibri" panose="020F0502020204030204" pitchFamily="34" charset="0"/>
                <a:cs typeface="Calibri" panose="020F0502020204030204" pitchFamily="34" charset="0"/>
              </a:rPr>
              <a:t>This method is based on the </a:t>
            </a:r>
            <a:r>
              <a:rPr kumimoji="1" lang="en-US" altLang="ja-JP" dirty="0" err="1">
                <a:latin typeface="Calibri" panose="020F0502020204030204" pitchFamily="34" charset="0"/>
                <a:cs typeface="Calibri" panose="020F0502020204030204" pitchFamily="34" charset="0"/>
              </a:rPr>
              <a:t>CFGExplainer’s</a:t>
            </a:r>
            <a:r>
              <a:rPr kumimoji="1" lang="en-US" altLang="ja-JP" dirty="0">
                <a:latin typeface="Calibri" panose="020F0502020204030204" pitchFamily="34" charset="0"/>
                <a:cs typeface="Calibri" panose="020F0502020204030204" pitchFamily="34" charset="0"/>
              </a:rPr>
              <a:t> experiment mentioned in a related work.</a:t>
            </a:r>
          </a:p>
          <a:p>
            <a:r>
              <a:rPr kumimoji="1" lang="en-US" altLang="ja-JP" dirty="0">
                <a:latin typeface="Calibri" panose="020F0502020204030204" pitchFamily="34" charset="0"/>
                <a:cs typeface="Calibri" panose="020F0502020204030204" pitchFamily="34" charset="0"/>
              </a:rPr>
              <a:t>A trained model was created using BODMAS-8cat dataset, and the attention weight was calculated for each function in each sample.</a:t>
            </a:r>
          </a:p>
          <a:p>
            <a:r>
              <a:rPr kumimoji="1" lang="en-US" altLang="ja-JP" dirty="0">
                <a:latin typeface="Calibri" panose="020F0502020204030204" pitchFamily="34" charset="0"/>
                <a:cs typeface="Calibri" panose="020F0502020204030204" pitchFamily="34" charset="0"/>
              </a:rPr>
              <a:t>We created subgraphs from the top of the ranking with different percentages of nodes in the graph and evaluated classification performance.</a:t>
            </a:r>
          </a:p>
          <a:p>
            <a:r>
              <a:rPr kumimoji="1" lang="en-US" altLang="ja-JP" dirty="0">
                <a:latin typeface="Calibri" panose="020F0502020204030204" pitchFamily="34" charset="0"/>
                <a:cs typeface="Calibri" panose="020F0502020204030204" pitchFamily="34" charset="0"/>
              </a:rPr>
              <a:t>If a small subgraph shows high classification performance, we can say that FCGAT is paying attention to functions that contribute highly to classification.</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18</a:t>
            </a:fld>
            <a:endParaRPr kumimoji="1" lang="ja-JP" altLang="en-US"/>
          </a:p>
        </p:txBody>
      </p:sp>
    </p:spTree>
    <p:extLst>
      <p:ext uri="{BB962C8B-B14F-4D97-AF65-F5344CB8AC3E}">
        <p14:creationId xmlns:p14="http://schemas.microsoft.com/office/powerpoint/2010/main" val="2112917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Here are the accuracies for the subgraphs.</a:t>
            </a:r>
          </a:p>
          <a:p>
            <a:r>
              <a:rPr kumimoji="1" lang="en-US" altLang="ja-JP" dirty="0">
                <a:latin typeface="Calibri" panose="020F0502020204030204" pitchFamily="34" charset="0"/>
                <a:cs typeface="Calibri" panose="020F0502020204030204" pitchFamily="34" charset="0"/>
              </a:rPr>
              <a:t>The graph shows accuracies as a percentage of the number of nodes, and the table below shows the values and the average number of nodes.</a:t>
            </a:r>
          </a:p>
          <a:p>
            <a:pPr defTabSz="990752"/>
            <a:r>
              <a:rPr kumimoji="1" lang="en-US" altLang="ja-JP" dirty="0">
                <a:latin typeface="Calibri" panose="020F0502020204030204" pitchFamily="34" charset="0"/>
                <a:cs typeface="Calibri" panose="020F0502020204030204" pitchFamily="34" charset="0"/>
              </a:rPr>
              <a:t>Only top 6 functions (average per sample) achieve 69.67% accuracy.</a:t>
            </a:r>
          </a:p>
          <a:p>
            <a:r>
              <a:rPr kumimoji="1" lang="en-US" altLang="ja-JP" dirty="0">
                <a:latin typeface="Calibri" panose="020F0502020204030204" pitchFamily="34" charset="0"/>
                <a:cs typeface="Calibri" panose="020F0502020204030204" pitchFamily="34" charset="0"/>
              </a:rPr>
              <a:t>Compared to existing study, </a:t>
            </a:r>
            <a:r>
              <a:rPr kumimoji="1" lang="en-US" altLang="ja-JP" dirty="0" err="1">
                <a:latin typeface="Calibri" panose="020F0502020204030204" pitchFamily="34" charset="0"/>
                <a:cs typeface="Calibri" panose="020F0502020204030204" pitchFamily="34" charset="0"/>
              </a:rPr>
              <a:t>CFGExplainer</a:t>
            </a:r>
            <a:r>
              <a:rPr kumimoji="1" lang="en-US" altLang="ja-JP" dirty="0">
                <a:latin typeface="Calibri" panose="020F0502020204030204" pitchFamily="34" charset="0"/>
                <a:cs typeface="Calibri" panose="020F0502020204030204" pitchFamily="34" charset="0"/>
              </a:rPr>
              <a:t> achieves 52.39% accuracy in the 10% subgraph, while FCGAT achieves 71.73% accuracy. </a:t>
            </a:r>
          </a:p>
          <a:p>
            <a:r>
              <a:rPr kumimoji="1" lang="en-US" altLang="ja-JP" dirty="0">
                <a:latin typeface="Calibri" panose="020F0502020204030204" pitchFamily="34" charset="0"/>
                <a:cs typeface="Calibri" panose="020F0502020204030204" pitchFamily="34" charset="0"/>
              </a:rPr>
              <a:t>We found that using function, malware can be characterized with a small number of nodes.</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19</a:t>
            </a:fld>
            <a:endParaRPr kumimoji="1" lang="ja-JP" altLang="en-US"/>
          </a:p>
        </p:txBody>
      </p:sp>
    </p:spTree>
    <p:extLst>
      <p:ext uri="{BB962C8B-B14F-4D97-AF65-F5344CB8AC3E}">
        <p14:creationId xmlns:p14="http://schemas.microsoft.com/office/powerpoint/2010/main" val="2229260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752" fontAlgn="base">
              <a:spcBef>
                <a:spcPct val="30000"/>
              </a:spcBef>
              <a:spcAft>
                <a:spcPct val="0"/>
              </a:spcAft>
              <a:defRPr/>
            </a:pPr>
            <a:r>
              <a:rPr lang="en-US" altLang="ja-JP" b="0" i="0" u="none" strike="noStrike" dirty="0">
                <a:solidFill>
                  <a:schemeClr val="tx1"/>
                </a:solidFill>
                <a:effectLst/>
                <a:latin typeface="Calibri" panose="020F0502020204030204" pitchFamily="34" charset="0"/>
                <a:cs typeface="Calibri" panose="020F0502020204030204" pitchFamily="34" charset="0"/>
              </a:rPr>
              <a:t>L</a:t>
            </a:r>
            <a:r>
              <a:rPr lang="en-GB" altLang="ja-JP" b="0" i="0" u="none" strike="noStrike" dirty="0">
                <a:solidFill>
                  <a:schemeClr val="tx1"/>
                </a:solidFill>
                <a:effectLst/>
                <a:latin typeface="Calibri" panose="020F0502020204030204" pitchFamily="34" charset="0"/>
                <a:cs typeface="Calibri" panose="020F0502020204030204" pitchFamily="34" charset="0"/>
              </a:rPr>
              <a:t>et me start by giving a bit of background. Our objective is to classify malware, by identifying malware</a:t>
            </a:r>
            <a:r>
              <a:rPr lang="ja-JP" altLang="en-US" b="0" i="0" u="none" strike="noStrike" dirty="0">
                <a:solidFill>
                  <a:schemeClr val="tx1"/>
                </a:solidFill>
                <a:effectLst/>
                <a:latin typeface="Calibri" panose="020F0502020204030204" pitchFamily="34" charset="0"/>
                <a:cs typeface="Calibri" panose="020F0502020204030204" pitchFamily="34" charset="0"/>
              </a:rPr>
              <a:t> </a:t>
            </a:r>
            <a:r>
              <a:rPr lang="en-GB" altLang="ja-JP" b="0" i="0" u="none" strike="noStrike" dirty="0">
                <a:solidFill>
                  <a:schemeClr val="tx1"/>
                </a:solidFill>
                <a:effectLst/>
                <a:latin typeface="Calibri" panose="020F0502020204030204" pitchFamily="34" charset="0"/>
                <a:cs typeface="Calibri" panose="020F0502020204030204" pitchFamily="34" charset="0"/>
              </a:rPr>
              <a:t>families or categories they belong to. This makes it easier for analysts to understand their </a:t>
            </a:r>
            <a:r>
              <a:rPr lang="en-GB" altLang="ja-JP" b="0" i="0" u="none" strike="noStrike" dirty="0" err="1">
                <a:solidFill>
                  <a:schemeClr val="tx1"/>
                </a:solidFill>
                <a:effectLst/>
                <a:latin typeface="Calibri" panose="020F0502020204030204" pitchFamily="34" charset="0"/>
                <a:cs typeface="Calibri" panose="020F0502020204030204" pitchFamily="34" charset="0"/>
              </a:rPr>
              <a:t>behavior</a:t>
            </a:r>
            <a:r>
              <a:rPr lang="en-GB" altLang="ja-JP" b="0" i="0" u="none" strike="noStrike" dirty="0">
                <a:solidFill>
                  <a:schemeClr val="tx1"/>
                </a:solidFill>
                <a:effectLst/>
                <a:latin typeface="Calibri" panose="020F0502020204030204" pitchFamily="34" charset="0"/>
                <a:cs typeface="Calibri" panose="020F0502020204030204" pitchFamily="34" charset="0"/>
              </a:rPr>
              <a:t> and helps with malware analysis.</a:t>
            </a:r>
          </a:p>
          <a:p>
            <a:r>
              <a:rPr lang="en-GB" altLang="ja-JP" b="0" i="0" u="none" strike="noStrike" dirty="0">
                <a:solidFill>
                  <a:schemeClr val="tx1"/>
                </a:solidFill>
                <a:effectLst/>
                <a:latin typeface="Calibri" panose="020F0502020204030204" pitchFamily="34" charset="0"/>
                <a:cs typeface="Calibri" panose="020F0502020204030204" pitchFamily="34" charset="0"/>
              </a:rPr>
              <a:t>Conventional signature-based methods have limitations that can not keep up with creating</a:t>
            </a:r>
            <a:r>
              <a:rPr lang="ja-JP" altLang="en-US" b="0" i="0" u="none" strike="noStrike" dirty="0">
                <a:solidFill>
                  <a:schemeClr val="tx1"/>
                </a:solidFill>
                <a:effectLst/>
                <a:latin typeface="Calibri" panose="020F0502020204030204" pitchFamily="34" charset="0"/>
                <a:cs typeface="Calibri" panose="020F0502020204030204" pitchFamily="34" charset="0"/>
              </a:rPr>
              <a:t> </a:t>
            </a:r>
            <a:r>
              <a:rPr lang="en-US" altLang="ja-JP" b="0" i="0" u="none" strike="noStrike" dirty="0">
                <a:solidFill>
                  <a:schemeClr val="tx1"/>
                </a:solidFill>
                <a:effectLst/>
                <a:latin typeface="Calibri" panose="020F0502020204030204" pitchFamily="34" charset="0"/>
                <a:cs typeface="Calibri" panose="020F0502020204030204" pitchFamily="34" charset="0"/>
              </a:rPr>
              <a:t>pattern</a:t>
            </a:r>
            <a:r>
              <a:rPr lang="ja-JP" altLang="en-US" b="0" i="0" u="none" strike="noStrike" dirty="0">
                <a:solidFill>
                  <a:schemeClr val="tx1"/>
                </a:solidFill>
                <a:effectLst/>
                <a:latin typeface="Calibri" panose="020F0502020204030204" pitchFamily="34" charset="0"/>
                <a:cs typeface="Calibri" panose="020F0502020204030204" pitchFamily="34" charset="0"/>
              </a:rPr>
              <a:t> </a:t>
            </a:r>
            <a:r>
              <a:rPr lang="en-US" altLang="ja-JP" b="0" i="0" u="none" strike="noStrike" dirty="0">
                <a:solidFill>
                  <a:schemeClr val="tx1"/>
                </a:solidFill>
                <a:effectLst/>
                <a:latin typeface="Calibri" panose="020F0502020204030204" pitchFamily="34" charset="0"/>
                <a:cs typeface="Calibri" panose="020F0502020204030204" pitchFamily="34" charset="0"/>
              </a:rPr>
              <a:t>files</a:t>
            </a:r>
            <a:r>
              <a:rPr lang="ja-JP" altLang="en-US" b="0" i="0" u="none" strike="noStrike" dirty="0">
                <a:solidFill>
                  <a:schemeClr val="tx1"/>
                </a:solidFill>
                <a:effectLst/>
                <a:latin typeface="Calibri" panose="020F0502020204030204" pitchFamily="34" charset="0"/>
                <a:cs typeface="Calibri" panose="020F0502020204030204" pitchFamily="34" charset="0"/>
              </a:rPr>
              <a:t> </a:t>
            </a:r>
            <a:r>
              <a:rPr lang="en-US" altLang="ja-JP" b="0" i="0" u="none" strike="noStrike" dirty="0">
                <a:solidFill>
                  <a:schemeClr val="tx1"/>
                </a:solidFill>
                <a:effectLst/>
                <a:latin typeface="Calibri" panose="020F0502020204030204" pitchFamily="34" charset="0"/>
                <a:cs typeface="Calibri" panose="020F0502020204030204" pitchFamily="34" charset="0"/>
              </a:rPr>
              <a:t>of</a:t>
            </a:r>
            <a:r>
              <a:rPr lang="ja-JP" altLang="en-US" b="0" i="0" u="none" strike="noStrike" dirty="0">
                <a:solidFill>
                  <a:schemeClr val="tx1"/>
                </a:solidFill>
                <a:effectLst/>
                <a:latin typeface="Calibri" panose="020F0502020204030204" pitchFamily="34" charset="0"/>
                <a:cs typeface="Calibri" panose="020F0502020204030204" pitchFamily="34" charset="0"/>
              </a:rPr>
              <a:t> </a:t>
            </a:r>
            <a:r>
              <a:rPr lang="en-GB" altLang="ja-JP" b="0" i="0" u="none" strike="noStrike" dirty="0">
                <a:solidFill>
                  <a:schemeClr val="tx1"/>
                </a:solidFill>
                <a:effectLst/>
                <a:latin typeface="Calibri" panose="020F0502020204030204" pitchFamily="34" charset="0"/>
                <a:cs typeface="Calibri" panose="020F0502020204030204" pitchFamily="34" charset="0"/>
              </a:rPr>
              <a:t>new malware. To overcome this problem, we use machine learning to classify malware.</a:t>
            </a:r>
          </a:p>
          <a:p>
            <a:endParaRPr kumimoji="1" lang="en-US" altLang="ja-JP" dirty="0">
              <a:solidFill>
                <a:schemeClr val="tx1"/>
              </a:solidFill>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2</a:t>
            </a:fld>
            <a:endParaRPr kumimoji="1" lang="ja-JP" altLang="en-US"/>
          </a:p>
        </p:txBody>
      </p:sp>
    </p:spTree>
    <p:extLst>
      <p:ext uri="{BB962C8B-B14F-4D97-AF65-F5344CB8AC3E}">
        <p14:creationId xmlns:p14="http://schemas.microsoft.com/office/powerpoint/2010/main" val="2605052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dirty="0">
                <a:latin typeface="Calibri" panose="020F0502020204030204" pitchFamily="34" charset="0"/>
                <a:cs typeface="Calibri" panose="020F0502020204030204" pitchFamily="34" charset="0"/>
              </a:rPr>
              <a:t>We can perform trend analysis for each malware category by analyzing the important functions.</a:t>
            </a:r>
          </a:p>
          <a:p>
            <a:r>
              <a:rPr kumimoji="1" lang="en-US" altLang="ja-JP" b="0" dirty="0">
                <a:latin typeface="Calibri" panose="020F0502020204030204" pitchFamily="34" charset="0"/>
                <a:cs typeface="Calibri" panose="020F0502020204030204" pitchFamily="34" charset="0"/>
              </a:rPr>
              <a:t>We extracted the functions with the max attention weight from each sample and aggregated them by category. </a:t>
            </a:r>
          </a:p>
          <a:p>
            <a:r>
              <a:rPr kumimoji="1" lang="en-US" altLang="ja-JP" b="0" dirty="0">
                <a:latin typeface="Calibri" panose="020F0502020204030204" pitchFamily="34" charset="0"/>
                <a:cs typeface="Calibri" panose="020F0502020204030204" pitchFamily="34" charset="0"/>
              </a:rPr>
              <a:t>The top 8 functions are shown in the table.</a:t>
            </a:r>
          </a:p>
          <a:p>
            <a:r>
              <a:rPr kumimoji="1" lang="en-US" altLang="ja-JP" b="0" dirty="0">
                <a:latin typeface="Calibri" panose="020F0502020204030204" pitchFamily="34" charset="0"/>
                <a:cs typeface="Calibri" panose="020F0502020204030204" pitchFamily="34" charset="0"/>
              </a:rPr>
              <a:t>We can see some functions reflect category characteristics.</a:t>
            </a:r>
          </a:p>
          <a:p>
            <a:r>
              <a:rPr kumimoji="1" lang="en-US" altLang="ja-JP" b="0" dirty="0">
                <a:latin typeface="Calibri" panose="020F0502020204030204" pitchFamily="34" charset="0"/>
                <a:cs typeface="Calibri" panose="020F0502020204030204" pitchFamily="34" charset="0"/>
              </a:rPr>
              <a:t>For example, </a:t>
            </a:r>
            <a:r>
              <a:rPr lang="en-US" altLang="ja-JP" dirty="0">
                <a:latin typeface="Calibri" panose="020F0502020204030204" pitchFamily="34" charset="0"/>
                <a:cs typeface="Calibri" panose="020F0502020204030204" pitchFamily="34" charset="0"/>
              </a:rPr>
              <a:t>Backdoor is placed on the victim machine by the attacker and enable it to be controlled remotely. So </a:t>
            </a:r>
            <a:r>
              <a:rPr kumimoji="1" lang="en-US" altLang="ja-JP" b="0" dirty="0" err="1">
                <a:latin typeface="Calibri" panose="020F0502020204030204" pitchFamily="34" charset="0"/>
                <a:cs typeface="Calibri" panose="020F0502020204030204" pitchFamily="34" charset="0"/>
              </a:rPr>
              <a:t>GetCommandLineA</a:t>
            </a:r>
            <a:r>
              <a:rPr kumimoji="1" lang="en-US" altLang="ja-JP" b="0" dirty="0">
                <a:latin typeface="Calibri" panose="020F0502020204030204" pitchFamily="34" charset="0"/>
                <a:cs typeface="Calibri" panose="020F0502020204030204" pitchFamily="34" charset="0"/>
              </a:rPr>
              <a:t> </a:t>
            </a:r>
            <a:r>
              <a:rPr lang="en-US" altLang="ja-JP" dirty="0">
                <a:latin typeface="Calibri" panose="020F0502020204030204" pitchFamily="34" charset="0"/>
                <a:cs typeface="Calibri" panose="020F0502020204030204" pitchFamily="34" charset="0"/>
              </a:rPr>
              <a:t>reflects the feature of reading command line parameters. </a:t>
            </a:r>
          </a:p>
          <a:p>
            <a:r>
              <a:rPr kumimoji="1" lang="en-US" altLang="ja-JP" b="0" dirty="0">
                <a:latin typeface="Calibri" panose="020F0502020204030204" pitchFamily="34" charset="0"/>
                <a:cs typeface="Calibri" panose="020F0502020204030204" pitchFamily="34" charset="0"/>
              </a:rPr>
              <a:t>In Downloader, </a:t>
            </a:r>
            <a:r>
              <a:rPr lang="en-US" altLang="ja-JP" dirty="0">
                <a:latin typeface="Calibri" panose="020F0502020204030204" pitchFamily="34" charset="0"/>
                <a:cs typeface="Calibri" panose="020F0502020204030204" pitchFamily="34" charset="0"/>
              </a:rPr>
              <a:t>we can see FCGAT focused on </a:t>
            </a:r>
            <a:r>
              <a:rPr lang="en-US" altLang="ja-JP" dirty="0" err="1">
                <a:latin typeface="Calibri" panose="020F0502020204030204" pitchFamily="34" charset="0"/>
                <a:cs typeface="Calibri" panose="020F0502020204030204" pitchFamily="34" charset="0"/>
              </a:rPr>
              <a:t>InternetOpenW</a:t>
            </a:r>
            <a:r>
              <a:rPr lang="en-US" altLang="ja-JP" dirty="0">
                <a:latin typeface="Calibri" panose="020F0502020204030204" pitchFamily="34" charset="0"/>
                <a:cs typeface="Calibri" panose="020F0502020204030204" pitchFamily="34" charset="0"/>
              </a:rPr>
              <a:t> which is used when downloading another malware from the Internet. This result highly reflects the characteristics of downloader.</a:t>
            </a:r>
            <a:endParaRPr kumimoji="1" lang="en-US" altLang="ja-JP" b="0" dirty="0">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20</a:t>
            </a:fld>
            <a:endParaRPr kumimoji="1" lang="ja-JP" altLang="en-US"/>
          </a:p>
        </p:txBody>
      </p:sp>
    </p:spTree>
    <p:extLst>
      <p:ext uri="{BB962C8B-B14F-4D97-AF65-F5344CB8AC3E}">
        <p14:creationId xmlns:p14="http://schemas.microsoft.com/office/powerpoint/2010/main" val="2819517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752">
              <a:defRPr/>
            </a:pPr>
            <a:r>
              <a:rPr kumimoji="1" lang="en-US" altLang="ja-JP" dirty="0">
                <a:latin typeface="Calibri" panose="020F0502020204030204" pitchFamily="34" charset="0"/>
                <a:cs typeface="Calibri" panose="020F0502020204030204" pitchFamily="34" charset="0"/>
              </a:rPr>
              <a:t>Finally, as a case study, we will see a </a:t>
            </a:r>
            <a:r>
              <a:rPr kumimoji="1" lang="en-US" altLang="ja-JP" dirty="0" err="1">
                <a:latin typeface="Calibri" panose="020F0502020204030204" pitchFamily="34" charset="0"/>
                <a:cs typeface="Calibri" panose="020F0502020204030204" pitchFamily="34" charset="0"/>
              </a:rPr>
              <a:t>GandCrab</a:t>
            </a:r>
            <a:r>
              <a:rPr kumimoji="1" lang="en-US" altLang="ja-JP" dirty="0">
                <a:latin typeface="Calibri" panose="020F0502020204030204" pitchFamily="34" charset="0"/>
                <a:cs typeface="Calibri" panose="020F0502020204030204" pitchFamily="34" charset="0"/>
              </a:rPr>
              <a:t>, a ransomware that appeared in 2018.</a:t>
            </a:r>
          </a:p>
          <a:p>
            <a:pPr defTabSz="990752">
              <a:defRPr/>
            </a:pPr>
            <a:r>
              <a:rPr kumimoji="1" lang="en-US" altLang="ja-JP" dirty="0">
                <a:latin typeface="Calibri" panose="020F0502020204030204" pitchFamily="34" charset="0"/>
                <a:cs typeface="Calibri" panose="020F0502020204030204" pitchFamily="34" charset="0"/>
              </a:rPr>
              <a:t>We look at GandCrab#1 and #2 and their importance ranking of the functions.</a:t>
            </a:r>
          </a:p>
          <a:p>
            <a:pPr defTabSz="990752">
              <a:defRPr/>
            </a:pPr>
            <a:r>
              <a:rPr kumimoji="1" lang="en-US" altLang="ja-JP" dirty="0">
                <a:latin typeface="Calibri" panose="020F0502020204030204" pitchFamily="34" charset="0"/>
                <a:cs typeface="Calibri" panose="020F0502020204030204" pitchFamily="34" charset="0"/>
              </a:rPr>
              <a:t>Note that GandCrab#1 is a DLL file and #2 is an EXE file, and their program structures are quite different.</a:t>
            </a:r>
          </a:p>
          <a:p>
            <a:pPr defTabSz="990752">
              <a:defRPr/>
            </a:pPr>
            <a:r>
              <a:rPr kumimoji="1" lang="en-US" altLang="ja-JP" dirty="0">
                <a:latin typeface="Calibri" panose="020F0502020204030204" pitchFamily="34" charset="0"/>
                <a:cs typeface="Calibri" panose="020F0502020204030204" pitchFamily="34" charset="0"/>
              </a:rPr>
              <a:t>However, by focusing on the common functions </a:t>
            </a:r>
            <a:r>
              <a:rPr kumimoji="1" lang="en-US" altLang="ja-JP" dirty="0" err="1">
                <a:latin typeface="Calibri" panose="020F0502020204030204" pitchFamily="34" charset="0"/>
                <a:cs typeface="Calibri" panose="020F0502020204030204" pitchFamily="34" charset="0"/>
              </a:rPr>
              <a:t>aes_encrypt</a:t>
            </a:r>
            <a:r>
              <a:rPr kumimoji="1" lang="en-US" altLang="ja-JP" dirty="0">
                <a:latin typeface="Calibri" panose="020F0502020204030204" pitchFamily="34" charset="0"/>
                <a:cs typeface="Calibri" panose="020F0502020204030204" pitchFamily="34" charset="0"/>
              </a:rPr>
              <a:t> and </a:t>
            </a:r>
            <a:r>
              <a:rPr kumimoji="1" lang="en-US" altLang="ja-JP" dirty="0" err="1">
                <a:latin typeface="Calibri" panose="020F0502020204030204" pitchFamily="34" charset="0"/>
                <a:cs typeface="Calibri" panose="020F0502020204030204" pitchFamily="34" charset="0"/>
              </a:rPr>
              <a:t>aes_decrypt</a:t>
            </a:r>
            <a:r>
              <a:rPr kumimoji="1" lang="en-US" altLang="ja-JP" dirty="0">
                <a:latin typeface="Calibri" panose="020F0502020204030204" pitchFamily="34" charset="0"/>
                <a:cs typeface="Calibri" panose="020F0502020204030204" pitchFamily="34" charset="0"/>
              </a:rPr>
              <a:t>, FCGAT were able to correctly classify them. This suggests that FCGAT is flexible enough to capture the characteristics of programs that are structurally different but semantically similar.</a:t>
            </a:r>
          </a:p>
          <a:p>
            <a:pPr defTabSz="990752">
              <a:defRPr/>
            </a:pPr>
            <a:r>
              <a:rPr kumimoji="1" lang="en-US" altLang="ja-JP" dirty="0">
                <a:latin typeface="Calibri" panose="020F0502020204030204" pitchFamily="34" charset="0"/>
                <a:cs typeface="Calibri" panose="020F0502020204030204" pitchFamily="34" charset="0"/>
              </a:rPr>
              <a:t>In this case, it is easy to guess the behavior from the function name because the function name is named by IDA pro's Lumina server. </a:t>
            </a:r>
          </a:p>
          <a:p>
            <a:pPr defTabSz="990752">
              <a:defRPr/>
            </a:pPr>
            <a:r>
              <a:rPr kumimoji="1" lang="en-US" altLang="ja-JP" dirty="0">
                <a:latin typeface="Calibri" panose="020F0502020204030204" pitchFamily="34" charset="0"/>
                <a:cs typeface="Calibri" panose="020F0502020204030204" pitchFamily="34" charset="0"/>
              </a:rPr>
              <a:t>Even if it’s difficult to guess from the function name, FCGAT can focus on characteristic functions because it uses assembly code. We believe that these explanations are useful for malware analysis.</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21</a:t>
            </a:fld>
            <a:endParaRPr kumimoji="1" lang="ja-JP" altLang="en-US"/>
          </a:p>
        </p:txBody>
      </p:sp>
    </p:spTree>
    <p:extLst>
      <p:ext uri="{BB962C8B-B14F-4D97-AF65-F5344CB8AC3E}">
        <p14:creationId xmlns:p14="http://schemas.microsoft.com/office/powerpoint/2010/main" val="260517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Conclusion.</a:t>
            </a:r>
          </a:p>
          <a:p>
            <a:r>
              <a:rPr kumimoji="1" lang="en-US" altLang="ja-JP" dirty="0">
                <a:latin typeface="Calibri" panose="020F0502020204030204" pitchFamily="34" charset="0"/>
                <a:cs typeface="Calibri" panose="020F0502020204030204" pitchFamily="34" charset="0"/>
              </a:rPr>
              <a:t>We have proposed FCGAT. To the best of our knowledge, this is the first study </a:t>
            </a:r>
            <a:r>
              <a:rPr lang="en-US" altLang="ja-JP" dirty="0">
                <a:latin typeface="Calibri" panose="020F0502020204030204" pitchFamily="34" charset="0"/>
                <a:cs typeface="Calibri" panose="020F0502020204030204" pitchFamily="34" charset="0"/>
              </a:rPr>
              <a:t>to explain malware classification on a per-function basis</a:t>
            </a:r>
            <a:r>
              <a:rPr kumimoji="1" lang="en-US" altLang="ja-JP" dirty="0">
                <a:latin typeface="Calibri" panose="020F0502020204030204" pitchFamily="34" charset="0"/>
                <a:cs typeface="Calibri" panose="020F0502020204030204" pitchFamily="34" charset="0"/>
              </a:rPr>
              <a:t>.</a:t>
            </a:r>
          </a:p>
          <a:p>
            <a:pPr defTabSz="990752"/>
            <a:r>
              <a:rPr kumimoji="1" lang="en-US" altLang="ja-JP" dirty="0">
                <a:latin typeface="Calibri" panose="020F0502020204030204" pitchFamily="34" charset="0"/>
                <a:cs typeface="Calibri" panose="020F0502020204030204" pitchFamily="34" charset="0"/>
              </a:rPr>
              <a:t>We evaluated its classification performance and found that it achieves </a:t>
            </a:r>
            <a:r>
              <a:rPr lang="en-US" altLang="ja-JP" dirty="0">
                <a:latin typeface="Calibri" panose="020F0502020204030204" pitchFamily="34" charset="0"/>
                <a:cs typeface="Calibri" panose="020F0502020204030204" pitchFamily="34" charset="0"/>
              </a:rPr>
              <a:t>high performance competitive to the latest method</a:t>
            </a:r>
            <a:r>
              <a:rPr kumimoji="1" lang="en-US" altLang="ja-JP" dirty="0">
                <a:latin typeface="Calibri" panose="020F0502020204030204" pitchFamily="34" charset="0"/>
                <a:cs typeface="Calibri" panose="020F0502020204030204" pitchFamily="34" charset="0"/>
              </a:rPr>
              <a:t>.</a:t>
            </a:r>
          </a:p>
          <a:p>
            <a:pPr defTabSz="990752"/>
            <a:r>
              <a:rPr kumimoji="1" lang="en-US" altLang="ja-JP" dirty="0">
                <a:latin typeface="Calibri" panose="020F0502020204030204" pitchFamily="34" charset="0"/>
                <a:cs typeface="Calibri" panose="020F0502020204030204" pitchFamily="34" charset="0"/>
              </a:rPr>
              <a:t>Finally, we confirmed</a:t>
            </a:r>
            <a:r>
              <a:rPr lang="en-US" altLang="ja-JP" dirty="0">
                <a:latin typeface="Calibri" panose="020F0502020204030204" pitchFamily="34" charset="0"/>
                <a:cs typeface="Calibri" panose="020F0502020204030204" pitchFamily="34" charset="0"/>
              </a:rPr>
              <a:t> the effectiveness of the explanations.</a:t>
            </a:r>
          </a:p>
          <a:p>
            <a:r>
              <a:rPr kumimoji="1" lang="en-US" altLang="ja-JP" dirty="0">
                <a:latin typeface="Calibri" panose="020F0502020204030204" pitchFamily="34" charset="0"/>
                <a:cs typeface="Calibri" panose="020F0502020204030204" pitchFamily="34" charset="0"/>
              </a:rPr>
              <a:t>We have seen functions that reflect the malware feature.</a:t>
            </a:r>
          </a:p>
          <a:p>
            <a:r>
              <a:rPr kumimoji="1" lang="en-US" altLang="ja-JP" dirty="0">
                <a:latin typeface="Calibri" panose="020F0502020204030204" pitchFamily="34" charset="0"/>
                <a:cs typeface="Calibri" panose="020F0502020204030204" pitchFamily="34" charset="0"/>
              </a:rPr>
              <a:t>We showed that a small number of functions can characterize malware.</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The contact address is here. Thank you for your attention.</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22</a:t>
            </a:fld>
            <a:endParaRPr kumimoji="1" lang="ja-JP" altLang="en-US"/>
          </a:p>
        </p:txBody>
      </p:sp>
    </p:spTree>
    <p:extLst>
      <p:ext uri="{BB962C8B-B14F-4D97-AF65-F5344CB8AC3E}">
        <p14:creationId xmlns:p14="http://schemas.microsoft.com/office/powerpoint/2010/main" val="136674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solidFill>
                  <a:schemeClr val="tx1"/>
                </a:solidFill>
                <a:latin typeface="Calibri" panose="020F0502020204030204" pitchFamily="34" charset="0"/>
                <a:cs typeface="Calibri" panose="020F0502020204030204" pitchFamily="34" charset="0"/>
              </a:rPr>
              <a:t>However, machine learning also has its drawbacks.</a:t>
            </a:r>
          </a:p>
          <a:p>
            <a:r>
              <a:rPr lang="en-US" altLang="ja-JP" b="0" i="0" dirty="0">
                <a:solidFill>
                  <a:schemeClr val="tx1"/>
                </a:solidFill>
                <a:effectLst/>
                <a:latin typeface="Calibri" panose="020F0502020204030204" pitchFamily="34" charset="0"/>
                <a:cs typeface="Calibri" panose="020F0502020204030204" pitchFamily="34" charset="0"/>
              </a:rPr>
              <a:t>One of the main issues is the lack of interpretability in ML models, which are often treated as black boxes. It’s usually difficult to understand the reasons behind the classifications. </a:t>
            </a:r>
            <a:r>
              <a:rPr kumimoji="1" lang="en-US" altLang="ja-JP" dirty="0">
                <a:solidFill>
                  <a:schemeClr val="tx1"/>
                </a:solidFill>
                <a:latin typeface="Calibri" panose="020F0502020204030204" pitchFamily="34" charset="0"/>
                <a:cs typeface="Calibri" panose="020F0502020204030204" pitchFamily="34" charset="0"/>
              </a:rPr>
              <a:t>For example, When a model classifies a malware as </a:t>
            </a:r>
            <a:r>
              <a:rPr kumimoji="1" lang="en-US" altLang="ja-JP" dirty="0" err="1">
                <a:solidFill>
                  <a:schemeClr val="tx1"/>
                </a:solidFill>
                <a:latin typeface="Calibri" panose="020F0502020204030204" pitchFamily="34" charset="0"/>
                <a:cs typeface="Calibri" panose="020F0502020204030204" pitchFamily="34" charset="0"/>
              </a:rPr>
              <a:t>Trickbot</a:t>
            </a:r>
            <a:r>
              <a:rPr kumimoji="1" lang="en-US" altLang="ja-JP" dirty="0">
                <a:solidFill>
                  <a:schemeClr val="tx1"/>
                </a:solidFill>
                <a:latin typeface="Calibri" panose="020F0502020204030204" pitchFamily="34" charset="0"/>
                <a:cs typeface="Calibri" panose="020F0502020204030204" pitchFamily="34" charset="0"/>
              </a:rPr>
              <a:t>. It’s </a:t>
            </a:r>
            <a:r>
              <a:rPr lang="en-US" altLang="ja-JP" b="0" i="0" dirty="0">
                <a:solidFill>
                  <a:schemeClr val="tx1"/>
                </a:solidFill>
                <a:effectLst/>
                <a:latin typeface="Calibri" panose="020F0502020204030204" pitchFamily="34" charset="0"/>
                <a:cs typeface="Calibri" panose="020F0502020204030204" pitchFamily="34" charset="0"/>
              </a:rPr>
              <a:t>challenging to determine </a:t>
            </a:r>
            <a:r>
              <a:rPr kumimoji="1" lang="en-US" altLang="ja-JP" dirty="0">
                <a:solidFill>
                  <a:schemeClr val="tx1"/>
                </a:solidFill>
                <a:latin typeface="Calibri" panose="020F0502020204030204" pitchFamily="34" charset="0"/>
                <a:cs typeface="Calibri" panose="020F0502020204030204" pitchFamily="34" charset="0"/>
              </a:rPr>
              <a:t>why this is </a:t>
            </a:r>
            <a:r>
              <a:rPr kumimoji="1" lang="en-US" altLang="ja-JP" dirty="0" err="1">
                <a:solidFill>
                  <a:schemeClr val="tx1"/>
                </a:solidFill>
                <a:latin typeface="Calibri" panose="020F0502020204030204" pitchFamily="34" charset="0"/>
                <a:cs typeface="Calibri" panose="020F0502020204030204" pitchFamily="34" charset="0"/>
              </a:rPr>
              <a:t>Trickbot</a:t>
            </a:r>
            <a:r>
              <a:rPr kumimoji="1" lang="en-US" altLang="ja-JP" dirty="0">
                <a:solidFill>
                  <a:schemeClr val="tx1"/>
                </a:solidFill>
                <a:latin typeface="Calibri" panose="020F0502020204030204" pitchFamily="34" charset="0"/>
                <a:cs typeface="Calibri" panose="020F0502020204030204" pitchFamily="34" charset="0"/>
              </a:rPr>
              <a:t> and where the malicious code is.</a:t>
            </a:r>
          </a:p>
          <a:p>
            <a:endParaRPr kumimoji="1" lang="en-US" altLang="ja-JP" dirty="0">
              <a:solidFill>
                <a:schemeClr val="tx1"/>
              </a:solidFill>
              <a:latin typeface="Calibri" panose="020F0502020204030204" pitchFamily="34" charset="0"/>
              <a:cs typeface="Calibri" panose="020F0502020204030204" pitchFamily="34" charset="0"/>
            </a:endParaRPr>
          </a:p>
          <a:p>
            <a:r>
              <a:rPr lang="en-US" altLang="ja-JP" b="0" i="0" dirty="0">
                <a:solidFill>
                  <a:schemeClr val="tx1"/>
                </a:solidFill>
                <a:effectLst/>
                <a:latin typeface="Calibri" panose="020F0502020204030204" pitchFamily="34" charset="0"/>
                <a:cs typeface="Calibri" panose="020F0502020204030204" pitchFamily="34" charset="0"/>
              </a:rPr>
              <a:t>Model interpretability and performance are often in a trade-off relationship. For example, simpler models like Decision Trees can provide decision criteria, while more complex models like deep learning  tend to deliver higher performance but lower interpretability.</a:t>
            </a:r>
            <a:endParaRPr kumimoji="1" lang="en-US" altLang="ja-JP" dirty="0">
              <a:solidFill>
                <a:schemeClr val="tx1"/>
              </a:solidFill>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3</a:t>
            </a:fld>
            <a:endParaRPr kumimoji="1" lang="ja-JP" altLang="en-US"/>
          </a:p>
        </p:txBody>
      </p:sp>
    </p:spTree>
    <p:extLst>
      <p:ext uri="{BB962C8B-B14F-4D97-AF65-F5344CB8AC3E}">
        <p14:creationId xmlns:p14="http://schemas.microsoft.com/office/powerpoint/2010/main" val="1992611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I’ll give an overview of our research.</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Considering these backgrounds, we set two research goals. </a:t>
            </a:r>
          </a:p>
          <a:p>
            <a:r>
              <a:rPr kumimoji="1" lang="en-US" altLang="ja-JP" dirty="0">
                <a:latin typeface="Calibri" panose="020F0502020204030204" pitchFamily="34" charset="0"/>
                <a:cs typeface="Calibri" panose="020F0502020204030204" pitchFamily="34" charset="0"/>
              </a:rPr>
              <a:t>Creating a classifier that can explain the reasons for malware classification and achieving both high classification performance and interpretability.</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As a solution, we propose  FCGAT.</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These are our contributions. </a:t>
            </a:r>
          </a:p>
          <a:p>
            <a:pPr defTabSz="990752"/>
            <a:r>
              <a:rPr kumimoji="1" lang="en-US" altLang="ja-JP" dirty="0">
                <a:latin typeface="Calibri" panose="020F0502020204030204" pitchFamily="34" charset="0"/>
                <a:cs typeface="Calibri" panose="020F0502020204030204" pitchFamily="34" charset="0"/>
              </a:rPr>
              <a:t>FCGAT successfully classifies malware families with high performance comparable to cutting-edge methods. We analyzed the explanations and obtained insight into the functions that characterize malware.</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4</a:t>
            </a:fld>
            <a:endParaRPr kumimoji="1" lang="ja-JP" altLang="en-US"/>
          </a:p>
        </p:txBody>
      </p:sp>
    </p:spTree>
    <p:extLst>
      <p:ext uri="{BB962C8B-B14F-4D97-AF65-F5344CB8AC3E}">
        <p14:creationId xmlns:p14="http://schemas.microsoft.com/office/powerpoint/2010/main" val="282651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752">
              <a:defRPr/>
            </a:pPr>
            <a:r>
              <a:rPr lang="en-US" altLang="ja-JP" b="0" i="0" dirty="0">
                <a:solidFill>
                  <a:srgbClr val="374151"/>
                </a:solidFill>
                <a:effectLst/>
                <a:latin typeface="Calibri" panose="020F0502020204030204" pitchFamily="34" charset="0"/>
                <a:cs typeface="Calibri" panose="020F0502020204030204" pitchFamily="34" charset="0"/>
              </a:rPr>
              <a:t>When applying machine learning, it’s important to use what type of feature set. To represent malware, features can be designed with several granularities, such as byte, basic block</a:t>
            </a:r>
            <a:r>
              <a:rPr lang="ja-JP" altLang="en-US" b="0" i="0" dirty="0">
                <a:solidFill>
                  <a:srgbClr val="374151"/>
                </a:solidFill>
                <a:effectLst/>
                <a:latin typeface="Calibri" panose="020F0502020204030204" pitchFamily="34" charset="0"/>
                <a:cs typeface="Calibri" panose="020F0502020204030204" pitchFamily="34" charset="0"/>
              </a:rPr>
              <a:t> </a:t>
            </a:r>
            <a:r>
              <a:rPr lang="en-US" altLang="ja-JP" b="0" i="0" dirty="0">
                <a:solidFill>
                  <a:srgbClr val="374151"/>
                </a:solidFill>
                <a:effectLst/>
                <a:latin typeface="Calibri" panose="020F0502020204030204" pitchFamily="34" charset="0"/>
                <a:cs typeface="Calibri" panose="020F0502020204030204" pitchFamily="34" charset="0"/>
              </a:rPr>
              <a:t>and function. </a:t>
            </a:r>
          </a:p>
          <a:p>
            <a:pPr defTabSz="990752">
              <a:defRPr/>
            </a:pPr>
            <a:endParaRPr lang="en-US" altLang="ja-JP" b="0" i="0" dirty="0">
              <a:solidFill>
                <a:srgbClr val="374151"/>
              </a:solidFill>
              <a:effectLst/>
              <a:latin typeface="Calibri" panose="020F0502020204030204" pitchFamily="34" charset="0"/>
              <a:cs typeface="Calibri" panose="020F0502020204030204" pitchFamily="34" charset="0"/>
            </a:endParaRPr>
          </a:p>
          <a:p>
            <a:pPr defTabSz="990752">
              <a:defRPr/>
            </a:pPr>
            <a:r>
              <a:rPr lang="en-US" altLang="ja-JP" b="0" i="0" dirty="0">
                <a:solidFill>
                  <a:srgbClr val="374151"/>
                </a:solidFill>
                <a:effectLst/>
                <a:latin typeface="Calibri" panose="020F0502020204030204" pitchFamily="34" charset="0"/>
                <a:cs typeface="Calibri" panose="020F0502020204030204" pitchFamily="34" charset="0"/>
              </a:rPr>
              <a:t>So, which feature set should we use? We need to consider the interpretability of  explanation results because they are extracted on a feature-by-feature basis. Let's see what this means. </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5</a:t>
            </a:fld>
            <a:endParaRPr kumimoji="1" lang="ja-JP" altLang="en-US"/>
          </a:p>
        </p:txBody>
      </p:sp>
    </p:spTree>
    <p:extLst>
      <p:ext uri="{BB962C8B-B14F-4D97-AF65-F5344CB8AC3E}">
        <p14:creationId xmlns:p14="http://schemas.microsoft.com/office/powerpoint/2010/main" val="14357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90752">
              <a:defRPr/>
            </a:pPr>
            <a:r>
              <a:rPr lang="en-US" altLang="ja-JP" b="0" i="0" dirty="0">
                <a:solidFill>
                  <a:srgbClr val="374151"/>
                </a:solidFill>
                <a:effectLst/>
                <a:latin typeface="Calibri" panose="020F0502020204030204" pitchFamily="34" charset="0"/>
                <a:cs typeface="Calibri" panose="020F0502020204030204" pitchFamily="34" charset="0"/>
              </a:rPr>
              <a:t>In the case of byte. The red bytes represent explanation results, but it’s difficult for humans to understand what these bytes mean. In the case of basic block, it’s better than a byte, but still difficult to understand. </a:t>
            </a:r>
          </a:p>
          <a:p>
            <a:pPr defTabSz="990752">
              <a:defRPr/>
            </a:pPr>
            <a:endParaRPr lang="en-US" altLang="ja-JP" b="0" i="0" dirty="0">
              <a:solidFill>
                <a:srgbClr val="374151"/>
              </a:solidFill>
              <a:effectLst/>
              <a:latin typeface="Calibri" panose="020F0502020204030204" pitchFamily="34" charset="0"/>
              <a:cs typeface="Calibri" panose="020F0502020204030204" pitchFamily="34" charset="0"/>
            </a:endParaRPr>
          </a:p>
          <a:p>
            <a:pPr defTabSz="990752">
              <a:defRPr/>
            </a:pPr>
            <a:r>
              <a:rPr lang="en-US" altLang="ja-JP" b="0" i="0" dirty="0">
                <a:solidFill>
                  <a:srgbClr val="374151"/>
                </a:solidFill>
                <a:effectLst/>
                <a:latin typeface="Calibri" panose="020F0502020204030204" pitchFamily="34" charset="0"/>
                <a:cs typeface="Calibri" panose="020F0502020204030204" pitchFamily="34" charset="0"/>
              </a:rPr>
              <a:t>Meanwhile, in the case of function, well-known functions such as API functions can be inferred from their names, and other functions can be considered as a grouping of some kind of processing, so it easier for humans to interpret.</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6</a:t>
            </a:fld>
            <a:endParaRPr kumimoji="1" lang="ja-JP" altLang="en-US"/>
          </a:p>
        </p:txBody>
      </p:sp>
    </p:spTree>
    <p:extLst>
      <p:ext uri="{BB962C8B-B14F-4D97-AF65-F5344CB8AC3E}">
        <p14:creationId xmlns:p14="http://schemas.microsoft.com/office/powerpoint/2010/main" val="74901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latin typeface="Calibri" panose="020F0502020204030204" pitchFamily="34" charset="0"/>
                <a:cs typeface="Calibri" panose="020F0502020204030204" pitchFamily="34" charset="0"/>
              </a:rPr>
              <a:t>So, we chose function</a:t>
            </a:r>
            <a:r>
              <a:rPr lang="en-US" altLang="ja-JP" b="0" i="0" dirty="0">
                <a:solidFill>
                  <a:srgbClr val="374151"/>
                </a:solidFill>
                <a:effectLst/>
                <a:latin typeface="Calibri" panose="020F0502020204030204" pitchFamily="34" charset="0"/>
                <a:cs typeface="Calibri" panose="020F0502020204030204" pitchFamily="34" charset="0"/>
              </a:rPr>
              <a:t>-based feature</a:t>
            </a:r>
            <a:r>
              <a:rPr kumimoji="1" lang="en-US" altLang="ja-JP" dirty="0">
                <a:latin typeface="Calibri" panose="020F0502020204030204" pitchFamily="34" charset="0"/>
                <a:cs typeface="Calibri" panose="020F0502020204030204" pitchFamily="34" charset="0"/>
              </a:rPr>
              <a:t> because it’s </a:t>
            </a:r>
            <a:r>
              <a:rPr kumimoji="1" lang="en-US" altLang="ja-JP" b="0" i="0" dirty="0">
                <a:solidFill>
                  <a:srgbClr val="374151"/>
                </a:solidFill>
                <a:effectLst/>
                <a:latin typeface="Calibri" panose="020F0502020204030204" pitchFamily="34" charset="0"/>
                <a:cs typeface="Calibri" panose="020F0502020204030204" pitchFamily="34" charset="0"/>
              </a:rPr>
              <a:t>e</a:t>
            </a:r>
            <a:r>
              <a:rPr lang="en-US" altLang="ja-JP" b="0" i="0" dirty="0">
                <a:solidFill>
                  <a:srgbClr val="374151"/>
                </a:solidFill>
                <a:effectLst/>
                <a:latin typeface="Calibri" panose="020F0502020204030204" pitchFamily="34" charset="0"/>
                <a:cs typeface="Calibri" panose="020F0502020204030204" pitchFamily="34" charset="0"/>
              </a:rPr>
              <a:t>asier to interpret than byte or basic block.</a:t>
            </a:r>
            <a:r>
              <a:rPr kumimoji="1" lang="en-US" altLang="ja-JP" dirty="0">
                <a:latin typeface="Calibri" panose="020F0502020204030204" pitchFamily="34" charset="0"/>
                <a:cs typeface="Calibri" panose="020F0502020204030204" pitchFamily="34" charset="0"/>
              </a:rPr>
              <a:t> Functions are often reused in a same malware family and malware is rarely implemented from scratch. Furthermore, f</a:t>
            </a:r>
            <a:r>
              <a:rPr lang="en-US" altLang="ja-JP" dirty="0">
                <a:latin typeface="Calibri" panose="020F0502020204030204" pitchFamily="34" charset="0"/>
                <a:cs typeface="Calibri" panose="020F0502020204030204" pitchFamily="34" charset="0"/>
              </a:rPr>
              <a:t>unctions and their relationships are focused on during analysis using tools such as IDA Pro. </a:t>
            </a:r>
            <a:r>
              <a:rPr kumimoji="1" lang="en-US" altLang="ja-JP" dirty="0">
                <a:latin typeface="Calibri" panose="020F0502020204030204" pitchFamily="34" charset="0"/>
                <a:cs typeface="Calibri" panose="020F0502020204030204" pitchFamily="34" charset="0"/>
              </a:rPr>
              <a:t>So, we decided to use Function Call Graph, which can reflect the relationships between functions.</a:t>
            </a:r>
          </a:p>
          <a:p>
            <a:endParaRPr kumimoji="1" lang="ja-JP" altLang="en-US" dirty="0">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7</a:t>
            </a:fld>
            <a:endParaRPr kumimoji="1" lang="ja-JP" altLang="en-US"/>
          </a:p>
        </p:txBody>
      </p:sp>
    </p:spTree>
    <p:extLst>
      <p:ext uri="{BB962C8B-B14F-4D97-AF65-F5344CB8AC3E}">
        <p14:creationId xmlns:p14="http://schemas.microsoft.com/office/powerpoint/2010/main" val="311524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374151"/>
                </a:solidFill>
                <a:effectLst/>
                <a:latin typeface="Calibri" panose="020F0502020204030204" pitchFamily="34" charset="0"/>
                <a:cs typeface="Calibri" panose="020F0502020204030204" pitchFamily="34" charset="0"/>
              </a:rPr>
              <a:t>We use Graph Neural Network to classify Function Call Graph. GNN updates feature to reflect the graph structure. The graph classification is processed in three main steps.</a:t>
            </a:r>
          </a:p>
          <a:p>
            <a:pPr algn="l"/>
            <a:r>
              <a:rPr lang="en-US" altLang="ja-JP" b="0" i="0" dirty="0">
                <a:solidFill>
                  <a:srgbClr val="374151"/>
                </a:solidFill>
                <a:effectLst/>
                <a:latin typeface="Calibri" panose="020F0502020204030204" pitchFamily="34" charset="0"/>
                <a:cs typeface="Calibri" panose="020F0502020204030204" pitchFamily="34" charset="0"/>
              </a:rPr>
              <a:t>In this Figure, we consider updating the feature of the red node. First, aggregate the features of the neighboring nodes using AGGREGATE function. Then, COMBINE function u</a:t>
            </a:r>
            <a:r>
              <a:rPr lang="en-US" altLang="ja-JP" dirty="0">
                <a:latin typeface="Calibri" panose="020F0502020204030204" pitchFamily="34" charset="0"/>
                <a:cs typeface="Calibri" panose="020F0502020204030204" pitchFamily="34" charset="0"/>
              </a:rPr>
              <a:t>pdates the feature of the node to be updated using the neighboring nodes</a:t>
            </a:r>
            <a:r>
              <a:rPr lang="en-US" altLang="ja-JP" b="0" i="0" dirty="0">
                <a:solidFill>
                  <a:srgbClr val="374151"/>
                </a:solidFill>
                <a:effectLst/>
                <a:latin typeface="Calibri" panose="020F0502020204030204" pitchFamily="34" charset="0"/>
                <a:cs typeface="Calibri" panose="020F0502020204030204" pitchFamily="34" charset="0"/>
              </a:rPr>
              <a:t>. By repeating this process for other nodes, we can obtain features that reflect the graph structure. The features of nearby nodes are aggregated, while those of distant nodes are less taken into account.</a:t>
            </a:r>
          </a:p>
          <a:p>
            <a:pPr algn="l"/>
            <a:endParaRPr lang="en-US" altLang="ja-JP" b="0" i="0" dirty="0">
              <a:solidFill>
                <a:srgbClr val="374151"/>
              </a:solidFill>
              <a:effectLst/>
              <a:latin typeface="Calibri" panose="020F0502020204030204" pitchFamily="34" charset="0"/>
              <a:cs typeface="Calibri" panose="020F0502020204030204" pitchFamily="34" charset="0"/>
            </a:endParaRPr>
          </a:p>
          <a:p>
            <a:pPr algn="l"/>
            <a:r>
              <a:rPr lang="en-US" altLang="ja-JP" b="0" i="0" dirty="0">
                <a:solidFill>
                  <a:srgbClr val="374151"/>
                </a:solidFill>
                <a:effectLst/>
                <a:latin typeface="Calibri" panose="020F0502020204030204" pitchFamily="34" charset="0"/>
                <a:cs typeface="Calibri" panose="020F0502020204030204" pitchFamily="34" charset="0"/>
              </a:rPr>
              <a:t>Finally, using READOUT function, we can obtain a vector that represents the entire graph. </a:t>
            </a: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8</a:t>
            </a:fld>
            <a:endParaRPr kumimoji="1" lang="ja-JP" altLang="en-US"/>
          </a:p>
        </p:txBody>
      </p:sp>
    </p:spTree>
    <p:extLst>
      <p:ext uri="{BB962C8B-B14F-4D97-AF65-F5344CB8AC3E}">
        <p14:creationId xmlns:p14="http://schemas.microsoft.com/office/powerpoint/2010/main" val="267167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374151"/>
                </a:solidFill>
                <a:effectLst/>
                <a:latin typeface="Calibri" panose="020F0502020204030204" pitchFamily="34" charset="0"/>
                <a:cs typeface="Calibri" panose="020F0502020204030204" pitchFamily="34" charset="0"/>
              </a:rPr>
              <a:t>Let me introduce a related work called CFGExplainer. This is an explanation method for GNN-based malware classification models. It uses a Control Flow Graph with Basic Blocks as nodes and identifies the subgraph that contributes the most to the classification by pruning </a:t>
            </a:r>
            <a:r>
              <a:rPr kumimoji="1" lang="en-US" altLang="ja-JP" dirty="0">
                <a:latin typeface="Calibri" panose="020F0502020204030204" pitchFamily="34" charset="0"/>
                <a:cs typeface="Calibri" panose="020F0502020204030204" pitchFamily="34" charset="0"/>
              </a:rPr>
              <a:t>less important nodes</a:t>
            </a:r>
            <a:r>
              <a:rPr lang="en-US" altLang="ja-JP" b="0" i="0" dirty="0">
                <a:solidFill>
                  <a:srgbClr val="374151"/>
                </a:solidFill>
                <a:effectLst/>
                <a:latin typeface="Calibri" panose="020F0502020204030204" pitchFamily="34" charset="0"/>
                <a:cs typeface="Calibri" panose="020F0502020204030204" pitchFamily="34" charset="0"/>
              </a:rPr>
              <a:t>.</a:t>
            </a:r>
          </a:p>
          <a:p>
            <a:pPr algn="l"/>
            <a:r>
              <a:rPr lang="en-US" altLang="ja-JP" b="0" i="0" dirty="0">
                <a:solidFill>
                  <a:srgbClr val="374151"/>
                </a:solidFill>
                <a:effectLst/>
                <a:latin typeface="Calibri" panose="020F0502020204030204" pitchFamily="34" charset="0"/>
                <a:cs typeface="Calibri" panose="020F0502020204030204" pitchFamily="34" charset="0"/>
              </a:rPr>
              <a:t>As shown in this figure on the right, by changing the proportion of nodes, </a:t>
            </a:r>
            <a:r>
              <a:rPr lang="en-US" altLang="ja-JP" b="0" i="0" dirty="0" err="1">
                <a:solidFill>
                  <a:srgbClr val="374151"/>
                </a:solidFill>
                <a:effectLst/>
                <a:latin typeface="Calibri" panose="020F0502020204030204" pitchFamily="34" charset="0"/>
                <a:cs typeface="Calibri" panose="020F0502020204030204" pitchFamily="34" charset="0"/>
              </a:rPr>
              <a:t>CFGExplainer</a:t>
            </a:r>
            <a:r>
              <a:rPr lang="en-US" altLang="ja-JP" b="0" i="0" dirty="0">
                <a:solidFill>
                  <a:srgbClr val="374151"/>
                </a:solidFill>
                <a:effectLst/>
                <a:latin typeface="Calibri" panose="020F0502020204030204" pitchFamily="34" charset="0"/>
                <a:cs typeface="Calibri" panose="020F0502020204030204" pitchFamily="34" charset="0"/>
              </a:rPr>
              <a:t> achieves high performance in subgraph classification compared to other GNN-based explanation methods. </a:t>
            </a:r>
            <a:endParaRPr kumimoji="1" lang="ja-JP" altLang="en-US" dirty="0">
              <a:latin typeface="Calibri" panose="020F0502020204030204" pitchFamily="34" charset="0"/>
              <a:cs typeface="Calibri" panose="020F0502020204030204" pitchFamily="34" charset="0"/>
            </a:endParaRPr>
          </a:p>
          <a:p>
            <a:endParaRPr kumimoji="1" lang="en-US" altLang="ja-JP" dirty="0">
              <a:latin typeface="Calibri" panose="020F0502020204030204" pitchFamily="34" charset="0"/>
              <a:cs typeface="Calibri" panose="020F0502020204030204" pitchFamily="34" charset="0"/>
            </a:endParaRPr>
          </a:p>
          <a:p>
            <a:pPr defTabSz="990752"/>
            <a:r>
              <a:rPr lang="en-US" altLang="ja-JP" b="0" i="0" dirty="0">
                <a:solidFill>
                  <a:srgbClr val="374151"/>
                </a:solidFill>
                <a:effectLst/>
                <a:latin typeface="Calibri" panose="020F0502020204030204" pitchFamily="34" charset="0"/>
                <a:cs typeface="Calibri" panose="020F0502020204030204" pitchFamily="34" charset="0"/>
              </a:rPr>
              <a:t>The difference from our research is that </a:t>
            </a:r>
            <a:r>
              <a:rPr lang="en-US" altLang="ja-JP" b="0" i="0" dirty="0" err="1">
                <a:solidFill>
                  <a:srgbClr val="374151"/>
                </a:solidFill>
                <a:effectLst/>
                <a:latin typeface="Calibri" panose="020F0502020204030204" pitchFamily="34" charset="0"/>
                <a:cs typeface="Calibri" panose="020F0502020204030204" pitchFamily="34" charset="0"/>
              </a:rPr>
              <a:t>CFGExplainer</a:t>
            </a:r>
            <a:r>
              <a:rPr lang="en-US" altLang="ja-JP" b="0" i="0" dirty="0">
                <a:solidFill>
                  <a:srgbClr val="374151"/>
                </a:solidFill>
                <a:effectLst/>
                <a:latin typeface="Calibri" panose="020F0502020204030204" pitchFamily="34" charset="0"/>
                <a:cs typeface="Calibri" panose="020F0502020204030204" pitchFamily="34" charset="0"/>
              </a:rPr>
              <a:t> uses basic blocks while our FCGAT uses functions. As we mentioned, we use function to obtain more interpretable explanations.</a:t>
            </a:r>
            <a:endParaRPr kumimoji="1" lang="en-US" altLang="ja-JP" dirty="0">
              <a:latin typeface="Calibri" panose="020F0502020204030204" pitchFamily="34" charset="0"/>
              <a:cs typeface="Calibri" panose="020F0502020204030204" pitchFamily="34" charset="0"/>
            </a:endParaRPr>
          </a:p>
        </p:txBody>
      </p:sp>
      <p:sp>
        <p:nvSpPr>
          <p:cNvPr id="4" name="スライド番号プレースホルダー 3"/>
          <p:cNvSpPr>
            <a:spLocks noGrp="1"/>
          </p:cNvSpPr>
          <p:nvPr>
            <p:ph type="sldNum" sz="quarter" idx="5"/>
          </p:nvPr>
        </p:nvSpPr>
        <p:spPr/>
        <p:txBody>
          <a:bodyPr/>
          <a:lstStyle/>
          <a:p>
            <a:fld id="{8CF44932-EA28-4046-9DF4-3DAAB33DC1DE}" type="slidenum">
              <a:rPr kumimoji="1" lang="ja-JP" altLang="en-US" smtClean="0"/>
              <a:t>9</a:t>
            </a:fld>
            <a:endParaRPr kumimoji="1" lang="ja-JP" altLang="en-US"/>
          </a:p>
        </p:txBody>
      </p:sp>
    </p:spTree>
    <p:extLst>
      <p:ext uri="{BB962C8B-B14F-4D97-AF65-F5344CB8AC3E}">
        <p14:creationId xmlns:p14="http://schemas.microsoft.com/office/powerpoint/2010/main" val="45578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869EDD-D626-4E1B-ADEF-0D239FB9868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0CBA56F-A7A7-440B-B35E-93E9C72A47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6333D32-14D5-487D-9E41-F0A047F15779}"/>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5" name="フッター プレースホルダー 4">
            <a:extLst>
              <a:ext uri="{FF2B5EF4-FFF2-40B4-BE49-F238E27FC236}">
                <a16:creationId xmlns:a16="http://schemas.microsoft.com/office/drawing/2014/main" id="{13913818-3FDD-4AC1-921F-41FBD1BB37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395957-0AE0-4DDB-AFBF-2457FFD2711D}"/>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816682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33E54-BCDB-4723-A1F9-20BE7F289E2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8A85D6-4506-4044-85B5-6ECE8B25940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BA2B4CE-69CE-428C-B315-C65FD3767EA7}"/>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5" name="フッター プレースホルダー 4">
            <a:extLst>
              <a:ext uri="{FF2B5EF4-FFF2-40B4-BE49-F238E27FC236}">
                <a16:creationId xmlns:a16="http://schemas.microsoft.com/office/drawing/2014/main" id="{D6E6EE05-F3CD-4A67-9C13-DB4046C58A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A0B486-13C4-4657-9CCC-B42E065947AC}"/>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142142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5A96920-F33A-43B5-96CD-40B6078F096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503C636-DDEB-400E-BF0C-623DDCCEC6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520D1E-612C-4998-BCD9-AE8D9AEABF5C}"/>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5" name="フッター プレースホルダー 4">
            <a:extLst>
              <a:ext uri="{FF2B5EF4-FFF2-40B4-BE49-F238E27FC236}">
                <a16:creationId xmlns:a16="http://schemas.microsoft.com/office/drawing/2014/main" id="{4E5BEBFB-58AA-4F4E-8F75-CA2DADA6BF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6F36291-6ECC-4976-B090-B9976E970CA3}"/>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2232367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ABA075-AA74-4A21-AAE8-FE2AA0E17627}"/>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E58A742-C6BA-415E-803E-47A81ADD3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EA8F5F6-6F8C-4F74-8822-AB9DA077939E}"/>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FB5B0431-C6AE-4DC0-AB75-D1B6F79F0D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5BE626-B0DC-4DFC-928F-B6B9A6E92D0D}"/>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891731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E9D75-A697-4DDC-8351-9FA1693CEC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9CDDEA1-208E-4C3B-9F19-37DAED197BE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AD397E-0AE4-4919-AAD5-FFCFE4713A28}"/>
              </a:ext>
            </a:extLst>
          </p:cNvPr>
          <p:cNvSpPr>
            <a:spLocks noGrp="1"/>
          </p:cNvSpPr>
          <p:nvPr>
            <p:ph type="dt" sz="half" idx="10"/>
          </p:nvPr>
        </p:nvSpPr>
        <p:spPr/>
        <p:txBody>
          <a:bodyPr/>
          <a:lstStyle/>
          <a:p>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CC3D57A1-49DC-4C55-9D7F-99AA385B6B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71FF21-D538-4F26-B82D-CD9BE51F430B}"/>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2879653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F343BE-973E-4DA2-B494-578FE29ACD2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22F0E3-FEAC-4C4A-9A8D-F95A24E8D8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D8FF78-E3CB-47ED-806F-5083B90F071E}"/>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260AC9F4-AC39-4520-A75F-72BE91524D0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CE2F7B-2F13-45E0-B7AE-0D36347949B7}"/>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851426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48846-C46A-4FB1-9E59-54A683F9C73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610A85-FE2F-4C94-88E9-78367C8F8AD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20FEE44-D76F-47B5-A303-470865F7FB9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2E2E411-0A3F-4E38-A297-BB41BB78E1B8}"/>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6" name="フッター プレースホルダー 5">
            <a:extLst>
              <a:ext uri="{FF2B5EF4-FFF2-40B4-BE49-F238E27FC236}">
                <a16:creationId xmlns:a16="http://schemas.microsoft.com/office/drawing/2014/main" id="{A7E3028F-9C0E-4B55-A7E4-29727E22876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49D1D2-22AB-4A62-9208-569FE5FF278D}"/>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1747624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E90D5-3770-4689-978B-353321A7AD3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73E4964-85D5-434C-817C-41DF14E320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2E6B0BE-F082-4B44-BE9C-4CE9AFBEDAA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4792785-7CE2-4771-92F0-C99322F94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94639C3-BB53-4E27-972C-E7C213D2770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1995ACA-C91A-402F-B77E-66A3B3496EB6}"/>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8" name="フッター プレースホルダー 7">
            <a:extLst>
              <a:ext uri="{FF2B5EF4-FFF2-40B4-BE49-F238E27FC236}">
                <a16:creationId xmlns:a16="http://schemas.microsoft.com/office/drawing/2014/main" id="{565B7CAB-85C8-49C0-9A17-53B590B3AD4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107E856-8749-45BF-9748-587E78AD8ED1}"/>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427675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D56AA-A7D0-41CF-A56C-AA5B5266330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12C17A9-9AEE-4E99-982D-D631649F17A3}"/>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4" name="フッター プレースホルダー 3">
            <a:extLst>
              <a:ext uri="{FF2B5EF4-FFF2-40B4-BE49-F238E27FC236}">
                <a16:creationId xmlns:a16="http://schemas.microsoft.com/office/drawing/2014/main" id="{98F1047A-0678-4617-9608-0C8BC8AB143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3D1F005-3DA2-4AE0-B2E0-84FA4F4C042B}"/>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1152068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F602A3B-3B35-4414-BE2F-B4869B72B194}"/>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3" name="フッター プレースホルダー 2">
            <a:extLst>
              <a:ext uri="{FF2B5EF4-FFF2-40B4-BE49-F238E27FC236}">
                <a16:creationId xmlns:a16="http://schemas.microsoft.com/office/drawing/2014/main" id="{78E439BC-976D-45D0-B7F6-592BD867441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1FE794-4955-469B-ACA3-78F73BF274A4}"/>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4092544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CE7D2-6F03-4FED-A275-13236394B57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C5B9596-E9DA-4961-B332-52151C4453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63AF5E3-B969-4A4C-94B9-8546273B4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7DFE127-5D9D-4F08-9562-E49FE6F6CB1D}"/>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6" name="フッター プレースホルダー 5">
            <a:extLst>
              <a:ext uri="{FF2B5EF4-FFF2-40B4-BE49-F238E27FC236}">
                <a16:creationId xmlns:a16="http://schemas.microsoft.com/office/drawing/2014/main" id="{181218EA-2D41-4CDE-B966-130714A4182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9B73E20-D648-4506-A7CF-8F22B68B6E88}"/>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275461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92D17-6DE8-42CE-A0A1-AD589187573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540CE9-524F-4B03-9281-1C77A64912D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14D8B04-A010-463E-AE16-AFBB557B2DA1}"/>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5" name="フッター プレースホルダー 4">
            <a:extLst>
              <a:ext uri="{FF2B5EF4-FFF2-40B4-BE49-F238E27FC236}">
                <a16:creationId xmlns:a16="http://schemas.microsoft.com/office/drawing/2014/main" id="{FAB32C0C-D7F3-412B-94CF-1E8B15CD2C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5A43A8-1CEF-44E9-B9AE-728FA15E61EE}"/>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329638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369398-048B-4933-A2E4-E374B93809E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8DDD8C0-9552-49A6-A0BE-F668F0D81F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EE1C41-601B-4839-91B9-97609E193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64C2BD-7373-4B9D-8E9A-6D70FA8742FD}"/>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6" name="フッター プレースホルダー 5">
            <a:extLst>
              <a:ext uri="{FF2B5EF4-FFF2-40B4-BE49-F238E27FC236}">
                <a16:creationId xmlns:a16="http://schemas.microsoft.com/office/drawing/2014/main" id="{A7FD8316-42AD-4394-83A0-177B1917D01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883723-FF39-40AA-86F5-9663A679230E}"/>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3100010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2736C-A87D-4CC3-B02A-E592E159CFD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3C7A66B-BEAC-4074-8D56-12897EB9A26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1A5B21-1A4D-4CCE-A70D-9D8B1759FC54}"/>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CDDDEE75-36E3-4F3E-96FE-84B0D6D4EE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C003DE-913F-4D5D-A1A8-D57994909017}"/>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1899513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6A3CB40-24E8-47C8-BC8E-57570628584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22AB77-813E-4B17-9816-3236AA3A860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1D01B1-F820-4C51-BE77-E95B74331E0A}"/>
              </a:ext>
            </a:extLst>
          </p:cNvPr>
          <p:cNvSpPr>
            <a:spLocks noGrp="1"/>
          </p:cNvSpPr>
          <p:nvPr>
            <p:ph type="dt" sz="half" idx="10"/>
          </p:nvPr>
        </p:nvSpPr>
        <p:spPr/>
        <p:txBody>
          <a:bodyPr/>
          <a:lstStyle/>
          <a:p>
            <a:r>
              <a:rPr lang="en-US" altLang="ja-JP">
                <a:latin typeface="Calibri" panose="020F0502020204030204" pitchFamily="34" charset="0"/>
                <a:cs typeface="Calibri" panose="020F0502020204030204" pitchFamily="34" charset="0"/>
              </a:rPr>
              <a:t>SCIS2022 1F3-3: AESP-based Architecture for SSI Systems </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A8F47965-7061-4459-BA96-D1990DCD87D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1AB2E8-58E8-4782-A003-CA0A695257A6}"/>
              </a:ext>
            </a:extLst>
          </p:cNvPr>
          <p:cNvSpPr>
            <a:spLocks noGrp="1"/>
          </p:cNvSpPr>
          <p:nvPr>
            <p:ph type="sldNum" sz="quarter" idx="12"/>
          </p:nvPr>
        </p:nvSpPr>
        <p:spPr/>
        <p:txBody>
          <a:bodyPr/>
          <a:lstStyle/>
          <a:p>
            <a:fld id="{6197D3FE-B1C0-4F6F-8AEB-2F57E09CE568}" type="slidenum">
              <a:rPr kumimoji="1" lang="ja-JP" altLang="en-US" smtClean="0"/>
              <a:t>‹#›</a:t>
            </a:fld>
            <a:endParaRPr kumimoji="1" lang="ja-JP" altLang="en-US"/>
          </a:p>
        </p:txBody>
      </p:sp>
    </p:spTree>
    <p:extLst>
      <p:ext uri="{BB962C8B-B14F-4D97-AF65-F5344CB8AC3E}">
        <p14:creationId xmlns:p14="http://schemas.microsoft.com/office/powerpoint/2010/main" val="1836357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F8CC4-1F23-49C3-BEEE-3AAC35CE7C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D5E94E-E284-4D43-BE7F-A4EB97B978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C673C10-0D42-4B36-AB0D-5E13A21DC7FA}"/>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5" name="フッター プレースホルダー 4">
            <a:extLst>
              <a:ext uri="{FF2B5EF4-FFF2-40B4-BE49-F238E27FC236}">
                <a16:creationId xmlns:a16="http://schemas.microsoft.com/office/drawing/2014/main" id="{23E5F9D1-3895-4D05-83D0-848E414D41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0D8D94-7504-441D-A2C0-6A76D793A6C6}"/>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404408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1DD4AE-8684-4C76-94F4-E34E9A99F16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490BD0F-03C6-4330-9221-4C16013105F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D90CA53-7BC2-4CC0-A575-CB0D39E3C5B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86444CF-686A-4053-96D0-57E465F88F96}"/>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6" name="フッター プレースホルダー 5">
            <a:extLst>
              <a:ext uri="{FF2B5EF4-FFF2-40B4-BE49-F238E27FC236}">
                <a16:creationId xmlns:a16="http://schemas.microsoft.com/office/drawing/2014/main" id="{A1E8757F-CDC3-4165-9912-950008E658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A78FEB-53AD-4BE4-A540-797232DE5846}"/>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208122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9769C1-A871-46F9-8667-4C48E688102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ACF027-AE8D-4C4C-AD9B-48D694198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CF1BED-2287-47DF-B400-77148627F3B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3AABD14-500A-4C6F-A681-AEFEC7821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82684FE-3E42-41E2-9736-96A0B768BD2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D038875-779B-4F53-B187-C11692E5E331}"/>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8" name="フッター プレースホルダー 7">
            <a:extLst>
              <a:ext uri="{FF2B5EF4-FFF2-40B4-BE49-F238E27FC236}">
                <a16:creationId xmlns:a16="http://schemas.microsoft.com/office/drawing/2014/main" id="{6913DF46-A6EB-4996-A6E2-1348131231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17A8B6A-0898-41A0-B7D5-7C016257F862}"/>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166699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6D81B6-DC29-433A-B9B7-B27D4FA526C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9FADE01-0BBB-4846-AA42-7A63695F7C12}"/>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4" name="フッター プレースホルダー 3">
            <a:extLst>
              <a:ext uri="{FF2B5EF4-FFF2-40B4-BE49-F238E27FC236}">
                <a16:creationId xmlns:a16="http://schemas.microsoft.com/office/drawing/2014/main" id="{C5349690-D8DC-4593-BD60-AC4AC169EF3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AE28F3C-CA9A-43C9-BDFF-3FDAE611F48E}"/>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310015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66D9BF7-B5C5-46F3-B473-6870E50D7714}"/>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3" name="フッター プレースホルダー 2">
            <a:extLst>
              <a:ext uri="{FF2B5EF4-FFF2-40B4-BE49-F238E27FC236}">
                <a16:creationId xmlns:a16="http://schemas.microsoft.com/office/drawing/2014/main" id="{7D20B2FE-2CC5-480A-883C-26D868F5916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41565AB-B818-4202-BE4C-13459BC934B8}"/>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400956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0B5C43-9648-4480-A05C-8101DE2F43D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BAAE26-E82A-4F6D-818C-B84473B88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F43E004-792D-42C6-8C70-D478A8958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437C14-203C-4C74-8528-D97B0BF2EA8F}"/>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6" name="フッター プレースホルダー 5">
            <a:extLst>
              <a:ext uri="{FF2B5EF4-FFF2-40B4-BE49-F238E27FC236}">
                <a16:creationId xmlns:a16="http://schemas.microsoft.com/office/drawing/2014/main" id="{26C2ECBB-F4AC-4A6A-80D4-B258CFB11D5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099431-5343-486E-897A-3C95951D3264}"/>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59898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BD000B-DF0F-467D-A7A4-2BAE80DEA5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914DD24-2B6F-4F3C-8E04-94037A808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6CD3E2D-A73D-44A0-B84D-583E5B19C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167F8C-A4C9-40D0-BDCA-E9CCE72E0089}"/>
              </a:ext>
            </a:extLst>
          </p:cNvPr>
          <p:cNvSpPr>
            <a:spLocks noGrp="1"/>
          </p:cNvSpPr>
          <p:nvPr>
            <p:ph type="dt" sz="half" idx="10"/>
          </p:nvPr>
        </p:nvSpPr>
        <p:spPr/>
        <p:txBody>
          <a:bodyPr/>
          <a:lstStyle/>
          <a:p>
            <a:r>
              <a:rPr kumimoji="1" lang="ja-JP" altLang="en-US"/>
              <a:t>大塚研究室定例 </a:t>
            </a:r>
            <a:r>
              <a:rPr kumimoji="1" lang="en-US" altLang="ja-JP"/>
              <a:t>@ 2021/5/11</a:t>
            </a:r>
            <a:endParaRPr kumimoji="1" lang="ja-JP" altLang="en-US"/>
          </a:p>
        </p:txBody>
      </p:sp>
      <p:sp>
        <p:nvSpPr>
          <p:cNvPr id="6" name="フッター プレースホルダー 5">
            <a:extLst>
              <a:ext uri="{FF2B5EF4-FFF2-40B4-BE49-F238E27FC236}">
                <a16:creationId xmlns:a16="http://schemas.microsoft.com/office/drawing/2014/main" id="{E9ED9CB0-A5D3-435D-B270-5493E2F41E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962170-93B8-4CB3-9CC8-26383A38C7D4}"/>
              </a:ext>
            </a:extLst>
          </p:cNvPr>
          <p:cNvSpPr>
            <a:spLocks noGrp="1"/>
          </p:cNvSpPr>
          <p:nvPr>
            <p:ph type="sldNum" sz="quarter" idx="12"/>
          </p:nvPr>
        </p:nvSpPr>
        <p:spPr/>
        <p:txBody>
          <a:body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187601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FE01302-ECE9-4F5F-8B82-FA392E2637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571CD3F-4F06-42FA-A46C-CC81EE00B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8BCAA7-0A29-49D6-8BB4-99DB154CDC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latin typeface="Calibri" panose="020F0502020204030204" pitchFamily="34" charset="0"/>
                <a:ea typeface="Meiryo UI" panose="020B0604030504040204" pitchFamily="50" charset="-128"/>
                <a:cs typeface="Calibri" panose="020F0502020204030204" pitchFamily="34" charset="0"/>
              </a:rPr>
              <a:t>SCIS2022 1F3-3</a:t>
            </a:r>
            <a:r>
              <a:rPr kumimoji="1" lang="ja-JP" altLang="en-US">
                <a:latin typeface="Calibri" panose="020F0502020204030204" pitchFamily="34" charset="0"/>
                <a:ea typeface="Meiryo UI" panose="020B0604030504040204" pitchFamily="50" charset="-128"/>
                <a:cs typeface="Calibri" panose="020F0502020204030204" pitchFamily="34" charset="0"/>
              </a:rPr>
              <a:t> </a:t>
            </a:r>
            <a:r>
              <a:rPr kumimoji="1" lang="en-US" altLang="ja-JP">
                <a:latin typeface="Calibri" panose="020F0502020204030204" pitchFamily="34" charset="0"/>
                <a:ea typeface="Meiryo UI" panose="020B0604030504040204" pitchFamily="50" charset="-128"/>
                <a:cs typeface="Calibri" panose="020F0502020204030204" pitchFamily="34" charset="0"/>
              </a:rPr>
              <a:t>(</a:t>
            </a:r>
            <a:r>
              <a:rPr lang="ja-JP" altLang="en-US" sz="1100" b="0" i="0">
                <a:solidFill>
                  <a:srgbClr val="333333"/>
                </a:solidFill>
                <a:effectLst/>
                <a:latin typeface="Meiryo UI" panose="020B0604030504040204" pitchFamily="50" charset="-128"/>
                <a:ea typeface="Meiryo UI" panose="020B0604030504040204" pitchFamily="50" charset="-128"/>
              </a:rPr>
              <a:t>プライバシー保護</a:t>
            </a:r>
            <a:r>
              <a:rPr kumimoji="1" lang="en-US" altLang="ja-JP">
                <a:latin typeface="Calibri" panose="020F0502020204030204" pitchFamily="34" charset="0"/>
                <a:ea typeface="Meiryo UI" panose="020B0604030504040204" pitchFamily="50" charset="-128"/>
                <a:cs typeface="Calibri" panose="020F0502020204030204" pitchFamily="34" charset="0"/>
              </a:rPr>
              <a:t>)</a:t>
            </a:r>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BB2B4665-792D-47C4-AF15-8CA57B6AF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500076-E237-4183-8D38-A99013BC1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4A323-5980-4A63-85E6-02A48A98FED4}" type="slidenum">
              <a:rPr kumimoji="1" lang="ja-JP" altLang="en-US" smtClean="0"/>
              <a:t>‹#›</a:t>
            </a:fld>
            <a:endParaRPr kumimoji="1" lang="ja-JP" altLang="en-US"/>
          </a:p>
        </p:txBody>
      </p:sp>
    </p:spTree>
    <p:extLst>
      <p:ext uri="{BB962C8B-B14F-4D97-AF65-F5344CB8AC3E}">
        <p14:creationId xmlns:p14="http://schemas.microsoft.com/office/powerpoint/2010/main" val="526514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17">
            <a:extLst>
              <a:ext uri="{FF2B5EF4-FFF2-40B4-BE49-F238E27FC236}">
                <a16:creationId xmlns:a16="http://schemas.microsoft.com/office/drawing/2014/main" id="{1507EF7B-A7F2-4EF9-AF29-442B24251DD1}"/>
              </a:ext>
            </a:extLst>
          </p:cNvPr>
          <p:cNvSpPr>
            <a:spLocks noChangeArrowheads="1"/>
          </p:cNvSpPr>
          <p:nvPr userDrawn="1"/>
        </p:nvSpPr>
        <p:spPr bwMode="auto">
          <a:xfrm>
            <a:off x="-6487" y="680931"/>
            <a:ext cx="6057900" cy="127034"/>
          </a:xfrm>
          <a:prstGeom prst="rect">
            <a:avLst/>
          </a:prstGeom>
          <a:gradFill rotWithShape="0">
            <a:gsLst>
              <a:gs pos="0">
                <a:srgbClr val="009EDB"/>
              </a:gs>
              <a:gs pos="100000">
                <a:srgbClr val="FFFFFF"/>
              </a:gs>
            </a:gsLst>
            <a:lin ang="0" scaled="1"/>
          </a:gradFill>
          <a:ln>
            <a:noFill/>
          </a:ln>
          <a:effec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defRPr/>
            </a:pPr>
            <a:endParaRPr lang="ja-JP" altLang="en-US"/>
          </a:p>
        </p:txBody>
      </p:sp>
      <p:sp>
        <p:nvSpPr>
          <p:cNvPr id="3" name="テキスト プレースホルダー 2">
            <a:extLst>
              <a:ext uri="{FF2B5EF4-FFF2-40B4-BE49-F238E27FC236}">
                <a16:creationId xmlns:a16="http://schemas.microsoft.com/office/drawing/2014/main" id="{D56DB9D4-BAF5-4271-8BDB-487B6278B209}"/>
              </a:ext>
            </a:extLst>
          </p:cNvPr>
          <p:cNvSpPr>
            <a:spLocks noGrp="1"/>
          </p:cNvSpPr>
          <p:nvPr>
            <p:ph type="body" idx="1"/>
          </p:nvPr>
        </p:nvSpPr>
        <p:spPr>
          <a:xfrm>
            <a:off x="499353" y="1102468"/>
            <a:ext cx="11206264" cy="507449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プレースホルダー 1">
            <a:extLst>
              <a:ext uri="{FF2B5EF4-FFF2-40B4-BE49-F238E27FC236}">
                <a16:creationId xmlns:a16="http://schemas.microsoft.com/office/drawing/2014/main" id="{081F9D55-30F7-43BA-B836-77A755891196}"/>
              </a:ext>
            </a:extLst>
          </p:cNvPr>
          <p:cNvSpPr>
            <a:spLocks noGrp="1"/>
          </p:cNvSpPr>
          <p:nvPr>
            <p:ph type="title"/>
          </p:nvPr>
        </p:nvSpPr>
        <p:spPr>
          <a:xfrm>
            <a:off x="499353" y="131665"/>
            <a:ext cx="10854447" cy="67629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098D4533-AF90-406B-8107-F4AE8D6ED556}"/>
              </a:ext>
            </a:extLst>
          </p:cNvPr>
          <p:cNvSpPr>
            <a:spLocks noGrp="1"/>
          </p:cNvSpPr>
          <p:nvPr>
            <p:ph type="dt" sz="half" idx="2"/>
          </p:nvPr>
        </p:nvSpPr>
        <p:spPr>
          <a:xfrm>
            <a:off x="335360" y="6495949"/>
            <a:ext cx="3471530" cy="365125"/>
          </a:xfrm>
          <a:prstGeom prst="rect">
            <a:avLst/>
          </a:prstGeom>
        </p:spPr>
        <p:txBody>
          <a:bodyPr vert="horz" lIns="91440" tIns="45720" rIns="91440" bIns="45720" rtlCol="0" anchor="ctr"/>
          <a:lstStyle>
            <a:lvl1pPr algn="l">
              <a:defRPr sz="1050">
                <a:solidFill>
                  <a:schemeClr val="tx1">
                    <a:tint val="75000"/>
                  </a:schemeClr>
                </a:solidFill>
                <a:latin typeface="Meiryo UI" panose="020B0604030504040204" pitchFamily="50" charset="-128"/>
                <a:ea typeface="Meiryo UI" panose="020B0604030504040204" pitchFamily="50" charset="-128"/>
              </a:defRPr>
            </a:lvl1pPr>
          </a:lstStyle>
          <a:p>
            <a:endParaRPr kumimoji="1" lang="ja-JP" altLang="en-US">
              <a:latin typeface="Calibri" panose="020F0502020204030204" pitchFamily="34" charset="0"/>
              <a:ea typeface="Meiryo UI" panose="020B0604030504040204" pitchFamily="50" charset="-128"/>
              <a:cs typeface="Calibri" panose="020F0502020204030204" pitchFamily="34" charset="0"/>
            </a:endParaRPr>
          </a:p>
        </p:txBody>
      </p:sp>
      <p:sp>
        <p:nvSpPr>
          <p:cNvPr id="5" name="フッター プレースホルダー 4">
            <a:extLst>
              <a:ext uri="{FF2B5EF4-FFF2-40B4-BE49-F238E27FC236}">
                <a16:creationId xmlns:a16="http://schemas.microsoft.com/office/drawing/2014/main" id="{CB4FE14F-C424-4CCB-A302-C3CB05675CB8}"/>
              </a:ext>
            </a:extLst>
          </p:cNvPr>
          <p:cNvSpPr>
            <a:spLocks noGrp="1"/>
          </p:cNvSpPr>
          <p:nvPr>
            <p:ph type="ftr" sz="quarter" idx="3"/>
          </p:nvPr>
        </p:nvSpPr>
        <p:spPr>
          <a:xfrm>
            <a:off x="4038600" y="6495950"/>
            <a:ext cx="4114800" cy="365125"/>
          </a:xfrm>
          <a:prstGeom prst="rect">
            <a:avLst/>
          </a:prstGeom>
        </p:spPr>
        <p:txBody>
          <a:bodyPr vert="horz" lIns="91440" tIns="45720" rIns="91440" bIns="45720" rtlCol="0" anchor="ctr"/>
          <a:lstStyle>
            <a:lvl1pPr algn="ctr">
              <a:defRPr sz="105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F4A94F07-ED59-427A-90CB-3E1A0ED03F16}"/>
              </a:ext>
            </a:extLst>
          </p:cNvPr>
          <p:cNvSpPr>
            <a:spLocks noGrp="1"/>
          </p:cNvSpPr>
          <p:nvPr>
            <p:ph type="sldNum" sz="quarter" idx="4"/>
          </p:nvPr>
        </p:nvSpPr>
        <p:spPr>
          <a:xfrm>
            <a:off x="9103820" y="6495948"/>
            <a:ext cx="2743200" cy="365125"/>
          </a:xfrm>
          <a:prstGeom prst="rect">
            <a:avLst/>
          </a:prstGeom>
        </p:spPr>
        <p:txBody>
          <a:bodyPr vert="horz" lIns="91440" tIns="45720" rIns="91440" bIns="45720" rtlCol="0" anchor="ctr"/>
          <a:lstStyle>
            <a:lvl1pPr algn="r">
              <a:defRPr sz="1050">
                <a:solidFill>
                  <a:schemeClr val="tx1">
                    <a:tint val="75000"/>
                  </a:schemeClr>
                </a:solidFill>
                <a:latin typeface="Meiryo UI" panose="020B0604030504040204" pitchFamily="50" charset="-128"/>
                <a:ea typeface="Meiryo UI" panose="020B0604030504040204" pitchFamily="50" charset="-128"/>
              </a:defRPr>
            </a:lvl1pPr>
          </a:lstStyle>
          <a:p>
            <a:fld id="{6197D3FE-B1C0-4F6F-8AEB-2F57E09CE568}" type="slidenum">
              <a:rPr lang="ja-JP" altLang="en-US" smtClean="0"/>
              <a:pPr/>
              <a:t>‹#›</a:t>
            </a:fld>
            <a:endParaRPr lang="ja-JP" altLang="en-US"/>
          </a:p>
        </p:txBody>
      </p:sp>
      <p:pic>
        <p:nvPicPr>
          <p:cNvPr id="11" name="図 10">
            <a:extLst>
              <a:ext uri="{FF2B5EF4-FFF2-40B4-BE49-F238E27FC236}">
                <a16:creationId xmlns:a16="http://schemas.microsoft.com/office/drawing/2014/main" id="{453F2D84-0C3B-4BA8-CC33-E5F2FBCC60B9}"/>
              </a:ext>
            </a:extLst>
          </p:cNvPr>
          <p:cNvPicPr>
            <a:picLocks noChangeAspect="1"/>
          </p:cNvPicPr>
          <p:nvPr userDrawn="1"/>
        </p:nvPicPr>
        <p:blipFill>
          <a:blip r:embed="rId13"/>
          <a:stretch>
            <a:fillRect/>
          </a:stretch>
        </p:blipFill>
        <p:spPr>
          <a:xfrm>
            <a:off x="10680706" y="106843"/>
            <a:ext cx="1408135" cy="548147"/>
          </a:xfrm>
          <a:prstGeom prst="rect">
            <a:avLst/>
          </a:prstGeom>
        </p:spPr>
      </p:pic>
    </p:spTree>
    <p:extLst>
      <p:ext uri="{BB962C8B-B14F-4D97-AF65-F5344CB8AC3E}">
        <p14:creationId xmlns:p14="http://schemas.microsoft.com/office/powerpoint/2010/main" val="185598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kumimoji="1" sz="4000" kern="1200">
          <a:solidFill>
            <a:schemeClr val="tx1"/>
          </a:solidFill>
          <a:latin typeface="Calibri" panose="020F0502020204030204" pitchFamily="34" charset="0"/>
          <a:ea typeface="Meiryo UI" panose="020B0604030504040204" pitchFamily="50" charset="-128"/>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6.xml"/><Relationship Id="rId7" Type="http://schemas.openxmlformats.org/officeDocument/2006/relationships/image" Target="../media/image29.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4.xml"/><Relationship Id="rId11" Type="http://schemas.openxmlformats.org/officeDocument/2006/relationships/image" Target="../media/image33.png"/><Relationship Id="rId5" Type="http://schemas.openxmlformats.org/officeDocument/2006/relationships/slideLayout" Target="../slideLayouts/slideLayout13.xml"/><Relationship Id="rId10" Type="http://schemas.openxmlformats.org/officeDocument/2006/relationships/image" Target="../media/image32.png"/><Relationship Id="rId4" Type="http://schemas.openxmlformats.org/officeDocument/2006/relationships/tags" Target="../tags/tag7.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38.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7.png"/><Relationship Id="rId2" Type="http://schemas.openxmlformats.org/officeDocument/2006/relationships/tags" Target="../tags/tag9.xml"/><Relationship Id="rId16" Type="http://schemas.openxmlformats.org/officeDocument/2006/relationships/image" Target="../media/image41.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6.png"/><Relationship Id="rId5" Type="http://schemas.openxmlformats.org/officeDocument/2006/relationships/tags" Target="../tags/tag12.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11.xml"/><Relationship Id="rId9" Type="http://schemas.openxmlformats.org/officeDocument/2006/relationships/notesSlide" Target="../notesSlides/notesSlide18.xml"/><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city.hakodate.hokkaido.jp/docs/201403110046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8900E8-43CA-4BE4-8DEA-F1E8AEFDF835}"/>
              </a:ext>
            </a:extLst>
          </p:cNvPr>
          <p:cNvSpPr>
            <a:spLocks noGrp="1"/>
          </p:cNvSpPr>
          <p:nvPr>
            <p:ph type="ctrTitle"/>
          </p:nvPr>
        </p:nvSpPr>
        <p:spPr>
          <a:xfrm>
            <a:off x="0" y="1654485"/>
            <a:ext cx="12192000" cy="2387600"/>
          </a:xfrm>
        </p:spPr>
        <p:txBody>
          <a:bodyPr anchor="ctr" anchorCtr="0">
            <a:noAutofit/>
          </a:bodyPr>
          <a:lstStyle/>
          <a:p>
            <a:r>
              <a:rPr kumimoji="1" lang="en-US" altLang="ja-JP" sz="3600" b="1" dirty="0">
                <a:latin typeface="Calibri" panose="020F0502020204030204" pitchFamily="34" charset="0"/>
                <a:cs typeface="Calibri" panose="020F0502020204030204" pitchFamily="34" charset="0"/>
              </a:rPr>
              <a:t>FCGAT: Interpretable Malware Classification Method </a:t>
            </a:r>
            <a:br>
              <a:rPr kumimoji="1" lang="en-US" altLang="ja-JP" sz="3600" b="1" dirty="0">
                <a:latin typeface="Calibri" panose="020F0502020204030204" pitchFamily="34" charset="0"/>
                <a:cs typeface="Calibri" panose="020F0502020204030204" pitchFamily="34" charset="0"/>
              </a:rPr>
            </a:br>
            <a:r>
              <a:rPr kumimoji="1" lang="en-US" altLang="ja-JP" sz="3600" b="1" dirty="0">
                <a:latin typeface="Calibri" panose="020F0502020204030204" pitchFamily="34" charset="0"/>
                <a:cs typeface="Calibri" panose="020F0502020204030204" pitchFamily="34" charset="0"/>
              </a:rPr>
              <a:t>using Function Call Graph and Attention Mechanism</a:t>
            </a:r>
            <a:endParaRPr kumimoji="1" lang="ja-JP" altLang="en-US" sz="3600" b="1" dirty="0">
              <a:latin typeface="Calibri" panose="020F0502020204030204" pitchFamily="34" charset="0"/>
              <a:cs typeface="Calibri" panose="020F0502020204030204" pitchFamily="34" charset="0"/>
            </a:endParaRPr>
          </a:p>
        </p:txBody>
      </p:sp>
      <p:sp>
        <p:nvSpPr>
          <p:cNvPr id="3" name="テキスト ボックス 3">
            <a:extLst>
              <a:ext uri="{FF2B5EF4-FFF2-40B4-BE49-F238E27FC236}">
                <a16:creationId xmlns:a16="http://schemas.microsoft.com/office/drawing/2014/main" id="{53FCE4E0-4B88-4DB9-AD0F-166D588209EB}"/>
              </a:ext>
            </a:extLst>
          </p:cNvPr>
          <p:cNvSpPr txBox="1"/>
          <p:nvPr/>
        </p:nvSpPr>
        <p:spPr>
          <a:xfrm>
            <a:off x="1020799" y="1406569"/>
            <a:ext cx="1187248" cy="400110"/>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2000" dirty="0">
                <a:latin typeface="Calibri" panose="020F0502020204030204" pitchFamily="34" charset="0"/>
                <a:ea typeface="Meiryo UI" panose="020B0604030504040204" pitchFamily="50" charset="-128"/>
                <a:cs typeface="Calibri" panose="020F0502020204030204" pitchFamily="34" charset="0"/>
              </a:rPr>
              <a:t>BAR 2023</a:t>
            </a:r>
            <a:endParaRPr kumimoji="1" lang="ja-JP" altLang="en-US" sz="2000" dirty="0">
              <a:latin typeface="Calibri" panose="020F0502020204030204" pitchFamily="34" charset="0"/>
              <a:ea typeface="Meiryo UI" panose="020B0604030504040204" pitchFamily="50" charset="-128"/>
              <a:cs typeface="Calibri" panose="020F0502020204030204" pitchFamily="34" charset="0"/>
            </a:endParaRPr>
          </a:p>
        </p:txBody>
      </p:sp>
      <p:sp>
        <p:nvSpPr>
          <p:cNvPr id="4" name="字幕 2">
            <a:extLst>
              <a:ext uri="{FF2B5EF4-FFF2-40B4-BE49-F238E27FC236}">
                <a16:creationId xmlns:a16="http://schemas.microsoft.com/office/drawing/2014/main" id="{D10B9949-2CA8-493D-A85B-FEC4654E6F4C}"/>
              </a:ext>
            </a:extLst>
          </p:cNvPr>
          <p:cNvSpPr>
            <a:spLocks noGrp="1"/>
          </p:cNvSpPr>
          <p:nvPr/>
        </p:nvSpPr>
        <p:spPr>
          <a:xfrm>
            <a:off x="1524000" y="4098225"/>
            <a:ext cx="9144000" cy="2284646"/>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eiryo UI" panose="020B0604030504040204" pitchFamily="50" charset="-128"/>
                <a:ea typeface="Meiryo UI" panose="020B0604030504040204" pitchFamily="50" charset="-128"/>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eiryo UI" panose="020B0604030504040204" pitchFamily="50" charset="-128"/>
                <a:ea typeface="Meiryo UI" panose="020B0604030504040204" pitchFamily="50" charset="-128"/>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eiryo UI" panose="020B0604030504040204" pitchFamily="50" charset="-128"/>
                <a:ea typeface="Meiryo UI" panose="020B0604030504040204" pitchFamily="50" charset="-128"/>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2200" dirty="0">
                <a:latin typeface="Calibri" panose="020F0502020204030204" pitchFamily="34" charset="0"/>
                <a:cs typeface="Calibri" panose="020F0502020204030204" pitchFamily="34" charset="0"/>
              </a:rPr>
              <a:t>March 3, 2023</a:t>
            </a:r>
          </a:p>
          <a:p>
            <a:endParaRPr kumimoji="1" lang="en-US" altLang="ja-JP" sz="400" dirty="0">
              <a:latin typeface="Calibri" panose="020F0502020204030204" pitchFamily="34" charset="0"/>
              <a:cs typeface="Calibri" panose="020F0502020204030204" pitchFamily="34" charset="0"/>
            </a:endParaRPr>
          </a:p>
          <a:p>
            <a:r>
              <a:rPr lang="en-US" altLang="ja-JP" dirty="0">
                <a:latin typeface="Calibri" panose="020F0502020204030204" pitchFamily="34" charset="0"/>
                <a:cs typeface="Calibri" panose="020F0502020204030204" pitchFamily="34" charset="0"/>
              </a:rPr>
              <a:t>Minami</a:t>
            </a:r>
            <a:r>
              <a:rPr kumimoji="1" lang="en-US" altLang="ja-JP" dirty="0">
                <a:latin typeface="Calibri" panose="020F0502020204030204" pitchFamily="34" charset="0"/>
                <a:cs typeface="Calibri" panose="020F0502020204030204" pitchFamily="34" charset="0"/>
              </a:rPr>
              <a:t> Someya</a:t>
            </a:r>
            <a:r>
              <a:rPr kumimoji="1" lang="en-US" altLang="ja-JP" baseline="30000" dirty="0">
                <a:latin typeface="Calibri" panose="020F0502020204030204" pitchFamily="34" charset="0"/>
                <a:cs typeface="Calibri" panose="020F0502020204030204" pitchFamily="34" charset="0"/>
              </a:rPr>
              <a:t>*† </a:t>
            </a:r>
            <a:r>
              <a:rPr kumimoji="1" lang="en-US" altLang="ja-JP" dirty="0">
                <a:latin typeface="Calibri" panose="020F0502020204030204" pitchFamily="34" charset="0"/>
                <a:cs typeface="Calibri" panose="020F0502020204030204" pitchFamily="34" charset="0"/>
              </a:rPr>
              <a:t>   Yuhei </a:t>
            </a:r>
            <a:r>
              <a:rPr kumimoji="1" lang="en-US" altLang="ja-JP" dirty="0" err="1">
                <a:latin typeface="Calibri" panose="020F0502020204030204" pitchFamily="34" charset="0"/>
                <a:cs typeface="Calibri" panose="020F0502020204030204" pitchFamily="34" charset="0"/>
              </a:rPr>
              <a:t>Otsubo</a:t>
            </a:r>
            <a:r>
              <a:rPr kumimoji="1" lang="en-US" altLang="ja-JP" baseline="30000" dirty="0">
                <a:latin typeface="Calibri" panose="020F0502020204030204" pitchFamily="34" charset="0"/>
                <a:cs typeface="Calibri" panose="020F0502020204030204" pitchFamily="34" charset="0"/>
              </a:rPr>
              <a:t>†*</a:t>
            </a:r>
            <a:r>
              <a:rPr kumimoji="1" lang="en-US" altLang="ja-JP" dirty="0">
                <a:latin typeface="Calibri" panose="020F0502020204030204" pitchFamily="34" charset="0"/>
                <a:cs typeface="Calibri" panose="020F0502020204030204" pitchFamily="34" charset="0"/>
              </a:rPr>
              <a:t>    Akira Otsuka</a:t>
            </a:r>
            <a:r>
              <a:rPr kumimoji="1" lang="en-US" altLang="ja-JP" baseline="30000" dirty="0">
                <a:latin typeface="Calibri" panose="020F0502020204030204" pitchFamily="34" charset="0"/>
                <a:cs typeface="Calibri" panose="020F0502020204030204" pitchFamily="34" charset="0"/>
              </a:rPr>
              <a:t>*</a:t>
            </a:r>
            <a:endParaRPr kumimoji="1" lang="en-US" altLang="ja-JP" dirty="0">
              <a:latin typeface="Calibri" panose="020F0502020204030204" pitchFamily="34" charset="0"/>
              <a:cs typeface="Calibri" panose="020F0502020204030204" pitchFamily="34" charset="0"/>
            </a:endParaRPr>
          </a:p>
          <a:p>
            <a:endParaRPr kumimoji="1" lang="en-US" altLang="ja-JP" sz="400" dirty="0">
              <a:latin typeface="Calibri" panose="020F0502020204030204" pitchFamily="34" charset="0"/>
              <a:cs typeface="Calibri" panose="020F0502020204030204" pitchFamily="34" charset="0"/>
            </a:endParaRPr>
          </a:p>
          <a:p>
            <a:r>
              <a:rPr kumimoji="1" lang="en-US" altLang="ja-JP" sz="2400" dirty="0">
                <a:latin typeface="Calibri" panose="020F0502020204030204" pitchFamily="34" charset="0"/>
                <a:cs typeface="Calibri" panose="020F0502020204030204" pitchFamily="34" charset="0"/>
              </a:rPr>
              <a:t>* </a:t>
            </a:r>
            <a:r>
              <a:rPr lang="en-US" altLang="ja-JP" sz="2200" dirty="0">
                <a:latin typeface="Calibri" panose="020F0502020204030204" pitchFamily="34" charset="0"/>
                <a:cs typeface="Calibri" panose="020F0502020204030204" pitchFamily="34" charset="0"/>
              </a:rPr>
              <a:t>Institute of Information Security, Japan</a:t>
            </a:r>
          </a:p>
          <a:p>
            <a:r>
              <a:rPr kumimoji="1" lang="en-US" altLang="ja-JP" sz="2000" dirty="0">
                <a:latin typeface="Calibri" panose="020F0502020204030204" pitchFamily="34" charset="0"/>
                <a:cs typeface="Calibri" panose="020F0502020204030204" pitchFamily="34" charset="0"/>
              </a:rPr>
              <a:t>† </a:t>
            </a:r>
            <a:r>
              <a:rPr lang="en-US" altLang="ja-JP" sz="2200" dirty="0">
                <a:latin typeface="Calibri" panose="020F0502020204030204" pitchFamily="34" charset="0"/>
                <a:cs typeface="Calibri" panose="020F0502020204030204" pitchFamily="34" charset="0"/>
              </a:rPr>
              <a:t>National Police Agency, Japan</a:t>
            </a:r>
            <a:endParaRPr kumimoji="1" lang="ja-JP"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8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Overview of FCGAT</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endParaRPr kumimoji="1" lang="en-US" altLang="ja-JP">
              <a:latin typeface="Calibri" panose="020F0502020204030204" pitchFamily="34" charset="0"/>
              <a:cs typeface="Calibri" panose="020F0502020204030204" pitchFamily="34" charset="0"/>
            </a:endParaRPr>
          </a:p>
          <a:p>
            <a:endParaRPr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r>
              <a:rPr kumimoji="1" lang="en-US" altLang="ja-JP">
                <a:latin typeface="Calibri" panose="020F0502020204030204" pitchFamily="34" charset="0"/>
                <a:cs typeface="Calibri" panose="020F0502020204030204" pitchFamily="34" charset="0"/>
              </a:rPr>
              <a:t>Preprocessing</a:t>
            </a:r>
          </a:p>
          <a:p>
            <a:pPr lvl="1"/>
            <a:r>
              <a:rPr kumimoji="1" lang="en-US" altLang="ja-JP">
                <a:latin typeface="Calibri" panose="020F0502020204030204" pitchFamily="34" charset="0"/>
                <a:cs typeface="Calibri" panose="020F0502020204030204" pitchFamily="34" charset="0"/>
              </a:rPr>
              <a:t>Creating Function Call Graph</a:t>
            </a:r>
          </a:p>
          <a:p>
            <a:pPr lvl="1"/>
            <a:r>
              <a:rPr kumimoji="1" lang="en-US" altLang="ja-JP">
                <a:latin typeface="Calibri" panose="020F0502020204030204" pitchFamily="34" charset="0"/>
                <a:cs typeface="Calibri" panose="020F0502020204030204" pitchFamily="34" charset="0"/>
              </a:rPr>
              <a:t>Creating feature vector of function (function vector) </a:t>
            </a:r>
          </a:p>
          <a:p>
            <a:r>
              <a:rPr kumimoji="1" lang="en-US" altLang="ja-JP">
                <a:latin typeface="Calibri" panose="020F0502020204030204" pitchFamily="34" charset="0"/>
                <a:cs typeface="Calibri" panose="020F0502020204030204" pitchFamily="34" charset="0"/>
              </a:rPr>
              <a:t>Classifier</a:t>
            </a:r>
          </a:p>
          <a:p>
            <a:pPr lvl="1"/>
            <a:r>
              <a:rPr kumimoji="1" lang="en-US" altLang="ja-JP">
                <a:latin typeface="Calibri" panose="020F0502020204030204" pitchFamily="34" charset="0"/>
                <a:cs typeface="Calibri" panose="020F0502020204030204" pitchFamily="34" charset="0"/>
              </a:rPr>
              <a:t>Malware classification using Graph Neural Network</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10</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5332D2C5-57F1-B0BA-E9C0-9783CE941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42" y="1073785"/>
            <a:ext cx="11083636" cy="2450980"/>
          </a:xfrm>
          <a:prstGeom prst="rect">
            <a:avLst/>
          </a:prstGeom>
        </p:spPr>
      </p:pic>
    </p:spTree>
    <p:extLst>
      <p:ext uri="{BB962C8B-B14F-4D97-AF65-F5344CB8AC3E}">
        <p14:creationId xmlns:p14="http://schemas.microsoft.com/office/powerpoint/2010/main" val="97676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Preprocessing</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dirty="0">
                <a:latin typeface="Calibri" panose="020F0502020204030204" pitchFamily="34" charset="0"/>
                <a:cs typeface="Calibri" panose="020F0502020204030204" pitchFamily="34" charset="0"/>
              </a:rPr>
              <a:t>Creating Function Call Graph</a:t>
            </a:r>
          </a:p>
          <a:p>
            <a:pPr lvl="1"/>
            <a:r>
              <a:rPr lang="en-US" altLang="ja-JP" dirty="0">
                <a:latin typeface="Calibri" panose="020F0502020204030204" pitchFamily="34" charset="0"/>
                <a:cs typeface="Calibri" panose="020F0502020204030204" pitchFamily="34" charset="0"/>
              </a:rPr>
              <a:t>Using IDA Pro</a:t>
            </a:r>
          </a:p>
          <a:p>
            <a:pPr lvl="1"/>
            <a:r>
              <a:rPr lang="en-US" altLang="ja-JP" dirty="0">
                <a:latin typeface="Calibri" panose="020F0502020204030204" pitchFamily="34" charset="0"/>
                <a:cs typeface="Calibri" panose="020F0502020204030204" pitchFamily="34" charset="0"/>
              </a:rPr>
              <a:t>Reversing arrows of FCG</a:t>
            </a:r>
          </a:p>
          <a:p>
            <a:pPr lvl="2"/>
            <a:r>
              <a:rPr lang="en-US" altLang="ja-JP" dirty="0">
                <a:latin typeface="Calibri" panose="020F0502020204030204" pitchFamily="34" charset="0"/>
                <a:cs typeface="Calibri" panose="020F0502020204030204" pitchFamily="34" charset="0"/>
              </a:rPr>
              <a:t>The processing of called function </a:t>
            </a:r>
            <a:br>
              <a:rPr lang="en-US" altLang="ja-JP" dirty="0">
                <a:latin typeface="Calibri" panose="020F0502020204030204" pitchFamily="34" charset="0"/>
                <a:cs typeface="Calibri" panose="020F0502020204030204" pitchFamily="34" charset="0"/>
              </a:rPr>
            </a:br>
            <a:r>
              <a:rPr lang="en-US" altLang="ja-JP" dirty="0">
                <a:latin typeface="Calibri" panose="020F0502020204030204" pitchFamily="34" charset="0"/>
                <a:cs typeface="Calibri" panose="020F0502020204030204" pitchFamily="34" charset="0"/>
              </a:rPr>
              <a:t>is included in that of calling function</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11</a:t>
            </a:fld>
            <a:endParaRPr kumimoji="1" lang="ja-JP" altLang="en-US"/>
          </a:p>
        </p:txBody>
      </p:sp>
      <p:sp>
        <p:nvSpPr>
          <p:cNvPr id="7" name="四角形: 角を丸くする 6">
            <a:extLst>
              <a:ext uri="{FF2B5EF4-FFF2-40B4-BE49-F238E27FC236}">
                <a16:creationId xmlns:a16="http://schemas.microsoft.com/office/drawing/2014/main" id="{BA5AE33B-F2E4-E8D8-6518-7C978CAC58B5}"/>
              </a:ext>
            </a:extLst>
          </p:cNvPr>
          <p:cNvSpPr/>
          <p:nvPr/>
        </p:nvSpPr>
        <p:spPr>
          <a:xfrm>
            <a:off x="3249443" y="4332546"/>
            <a:ext cx="686347"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Calibri" panose="020F0502020204030204" pitchFamily="34" charset="0"/>
                <a:cs typeface="Calibri" panose="020F0502020204030204" pitchFamily="34" charset="0"/>
              </a:rPr>
              <a:t>start</a:t>
            </a:r>
            <a:endParaRPr kumimoji="1" lang="ja-JP" altLang="en-US" sz="1200">
              <a:solidFill>
                <a:schemeClr val="tx1"/>
              </a:solidFill>
              <a:latin typeface="Calibri" panose="020F0502020204030204" pitchFamily="34" charset="0"/>
              <a:cs typeface="Calibri" panose="020F0502020204030204" pitchFamily="34" charset="0"/>
            </a:endParaRPr>
          </a:p>
        </p:txBody>
      </p:sp>
      <p:sp>
        <p:nvSpPr>
          <p:cNvPr id="8" name="四角形: 角を丸くする 7">
            <a:extLst>
              <a:ext uri="{FF2B5EF4-FFF2-40B4-BE49-F238E27FC236}">
                <a16:creationId xmlns:a16="http://schemas.microsoft.com/office/drawing/2014/main" id="{372E9C09-29DB-C6B4-5374-680B39C24713}"/>
              </a:ext>
            </a:extLst>
          </p:cNvPr>
          <p:cNvSpPr/>
          <p:nvPr/>
        </p:nvSpPr>
        <p:spPr>
          <a:xfrm>
            <a:off x="2165370" y="5147535"/>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sub_</a:t>
            </a:r>
            <a:r>
              <a:rPr kumimoji="1" lang="en-US" altLang="ja-JP" sz="1100">
                <a:solidFill>
                  <a:schemeClr val="tx1"/>
                </a:solidFill>
                <a:latin typeface="Calibri" panose="020F0502020204030204" pitchFamily="34" charset="0"/>
                <a:cs typeface="Calibri" panose="020F0502020204030204" pitchFamily="34" charset="0"/>
              </a:rPr>
              <a:t>00436160</a:t>
            </a:r>
            <a:endParaRPr kumimoji="1" lang="ja-JP" altLang="en-US" sz="1100">
              <a:solidFill>
                <a:schemeClr val="tx1"/>
              </a:solidFill>
              <a:latin typeface="Calibri" panose="020F0502020204030204" pitchFamily="34" charset="0"/>
              <a:cs typeface="Calibri" panose="020F0502020204030204" pitchFamily="34" charset="0"/>
            </a:endParaRPr>
          </a:p>
        </p:txBody>
      </p:sp>
      <p:sp>
        <p:nvSpPr>
          <p:cNvPr id="9" name="四角形: 角を丸くする 8">
            <a:extLst>
              <a:ext uri="{FF2B5EF4-FFF2-40B4-BE49-F238E27FC236}">
                <a16:creationId xmlns:a16="http://schemas.microsoft.com/office/drawing/2014/main" id="{9ABE3149-F396-10B3-B16C-D1B5910CDEB6}"/>
              </a:ext>
            </a:extLst>
          </p:cNvPr>
          <p:cNvSpPr/>
          <p:nvPr/>
        </p:nvSpPr>
        <p:spPr>
          <a:xfrm>
            <a:off x="3727437" y="5147535"/>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solidFill>
                <a:latin typeface="Calibri" panose="020F0502020204030204" pitchFamily="34" charset="0"/>
                <a:cs typeface="Calibri" panose="020F0502020204030204" pitchFamily="34" charset="0"/>
              </a:rPr>
              <a:t>s</a:t>
            </a:r>
            <a:r>
              <a:rPr kumimoji="1" lang="en-US" altLang="ja-JP" sz="1100" dirty="0">
                <a:solidFill>
                  <a:schemeClr val="tx1"/>
                </a:solidFill>
                <a:latin typeface="Calibri" panose="020F0502020204030204" pitchFamily="34" charset="0"/>
                <a:cs typeface="Calibri" panose="020F0502020204030204" pitchFamily="34" charset="0"/>
              </a:rPr>
              <a:t>ub_004360b0</a:t>
            </a:r>
            <a:endParaRPr kumimoji="1" lang="ja-JP" altLang="en-US" sz="1100" dirty="0">
              <a:solidFill>
                <a:schemeClr val="tx1"/>
              </a:solidFill>
              <a:latin typeface="Calibri" panose="020F0502020204030204" pitchFamily="34" charset="0"/>
              <a:cs typeface="Calibri" panose="020F0502020204030204" pitchFamily="34" charset="0"/>
            </a:endParaRPr>
          </a:p>
        </p:txBody>
      </p:sp>
      <p:sp>
        <p:nvSpPr>
          <p:cNvPr id="10" name="四角形: 角を丸くする 9">
            <a:extLst>
              <a:ext uri="{FF2B5EF4-FFF2-40B4-BE49-F238E27FC236}">
                <a16:creationId xmlns:a16="http://schemas.microsoft.com/office/drawing/2014/main" id="{70849047-EC5D-6D3E-2CF4-C8DD32238758}"/>
              </a:ext>
            </a:extLst>
          </p:cNvPr>
          <p:cNvSpPr/>
          <p:nvPr/>
        </p:nvSpPr>
        <p:spPr>
          <a:xfrm>
            <a:off x="2165370" y="5833352"/>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s</a:t>
            </a:r>
            <a:r>
              <a:rPr kumimoji="1" lang="en-US" altLang="ja-JP" sz="1100">
                <a:solidFill>
                  <a:schemeClr val="tx1"/>
                </a:solidFill>
                <a:latin typeface="Calibri" panose="020F0502020204030204" pitchFamily="34" charset="0"/>
                <a:cs typeface="Calibri" panose="020F0502020204030204" pitchFamily="34" charset="0"/>
              </a:rPr>
              <a:t>ub_004365d0</a:t>
            </a:r>
            <a:endParaRPr kumimoji="1" lang="ja-JP" altLang="en-US" sz="1100">
              <a:solidFill>
                <a:schemeClr val="tx1"/>
              </a:solidFill>
              <a:latin typeface="Calibri" panose="020F0502020204030204" pitchFamily="34" charset="0"/>
              <a:cs typeface="Calibri" panose="020F0502020204030204" pitchFamily="34" charset="0"/>
            </a:endParaRPr>
          </a:p>
        </p:txBody>
      </p:sp>
      <p:cxnSp>
        <p:nvCxnSpPr>
          <p:cNvPr id="11" name="直線矢印コネクタ 10">
            <a:extLst>
              <a:ext uri="{FF2B5EF4-FFF2-40B4-BE49-F238E27FC236}">
                <a16:creationId xmlns:a16="http://schemas.microsoft.com/office/drawing/2014/main" id="{8CCC0FB6-EB76-D609-96EB-BE45DF73BCEA}"/>
              </a:ext>
            </a:extLst>
          </p:cNvPr>
          <p:cNvCxnSpPr>
            <a:stCxn id="7" idx="2"/>
            <a:endCxn id="8" idx="0"/>
          </p:cNvCxnSpPr>
          <p:nvPr/>
        </p:nvCxnSpPr>
        <p:spPr>
          <a:xfrm flipH="1">
            <a:off x="2828110" y="4598536"/>
            <a:ext cx="764507" cy="548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6C3AC2A3-BB5F-DAB7-4A29-02BA7EB14980}"/>
              </a:ext>
            </a:extLst>
          </p:cNvPr>
          <p:cNvCxnSpPr>
            <a:cxnSpLocks/>
            <a:stCxn id="7" idx="2"/>
            <a:endCxn id="9" idx="0"/>
          </p:cNvCxnSpPr>
          <p:nvPr/>
        </p:nvCxnSpPr>
        <p:spPr>
          <a:xfrm>
            <a:off x="3592617" y="4598536"/>
            <a:ext cx="797560" cy="548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0B84FC8-E165-E528-30D9-7BA33655949A}"/>
              </a:ext>
            </a:extLst>
          </p:cNvPr>
          <p:cNvCxnSpPr>
            <a:cxnSpLocks/>
            <a:stCxn id="8" idx="2"/>
            <a:endCxn id="10" idx="0"/>
          </p:cNvCxnSpPr>
          <p:nvPr/>
        </p:nvCxnSpPr>
        <p:spPr>
          <a:xfrm>
            <a:off x="2828110" y="5413525"/>
            <a:ext cx="0" cy="419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CEB0A458-FA10-2513-F7DF-75A6E9BD8837}"/>
              </a:ext>
            </a:extLst>
          </p:cNvPr>
          <p:cNvSpPr/>
          <p:nvPr/>
        </p:nvSpPr>
        <p:spPr>
          <a:xfrm>
            <a:off x="3737166" y="5829529"/>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InternetOpenW</a:t>
            </a:r>
            <a:endParaRPr kumimoji="1" lang="ja-JP" altLang="en-US" sz="1100">
              <a:solidFill>
                <a:schemeClr val="tx1"/>
              </a:solidFill>
              <a:latin typeface="Calibri" panose="020F0502020204030204" pitchFamily="34" charset="0"/>
              <a:cs typeface="Calibri" panose="020F0502020204030204" pitchFamily="34" charset="0"/>
            </a:endParaRPr>
          </a:p>
        </p:txBody>
      </p:sp>
      <p:cxnSp>
        <p:nvCxnSpPr>
          <p:cNvPr id="15" name="直線矢印コネクタ 14">
            <a:extLst>
              <a:ext uri="{FF2B5EF4-FFF2-40B4-BE49-F238E27FC236}">
                <a16:creationId xmlns:a16="http://schemas.microsoft.com/office/drawing/2014/main" id="{1BC58CAF-2BB9-518D-F7C8-DAEAEA7067B5}"/>
              </a:ext>
            </a:extLst>
          </p:cNvPr>
          <p:cNvCxnSpPr>
            <a:cxnSpLocks/>
            <a:stCxn id="9" idx="2"/>
            <a:endCxn id="14" idx="0"/>
          </p:cNvCxnSpPr>
          <p:nvPr/>
        </p:nvCxnSpPr>
        <p:spPr>
          <a:xfrm>
            <a:off x="4390177" y="5413525"/>
            <a:ext cx="9729" cy="416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6645E874-6818-77DE-B96F-61B2F8C45408}"/>
              </a:ext>
            </a:extLst>
          </p:cNvPr>
          <p:cNvSpPr/>
          <p:nvPr/>
        </p:nvSpPr>
        <p:spPr>
          <a:xfrm>
            <a:off x="7893035" y="4332546"/>
            <a:ext cx="686347"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Calibri" panose="020F0502020204030204" pitchFamily="34" charset="0"/>
                <a:cs typeface="Calibri" panose="020F0502020204030204" pitchFamily="34" charset="0"/>
              </a:rPr>
              <a:t>start</a:t>
            </a:r>
            <a:endParaRPr kumimoji="1" lang="ja-JP" altLang="en-US" sz="1200">
              <a:solidFill>
                <a:schemeClr val="tx1"/>
              </a:solidFill>
              <a:latin typeface="Calibri" panose="020F0502020204030204" pitchFamily="34" charset="0"/>
              <a:cs typeface="Calibri" panose="020F0502020204030204" pitchFamily="34" charset="0"/>
            </a:endParaRPr>
          </a:p>
        </p:txBody>
      </p:sp>
      <p:sp>
        <p:nvSpPr>
          <p:cNvPr id="18" name="四角形: 角を丸くする 17">
            <a:extLst>
              <a:ext uri="{FF2B5EF4-FFF2-40B4-BE49-F238E27FC236}">
                <a16:creationId xmlns:a16="http://schemas.microsoft.com/office/drawing/2014/main" id="{6E4E9E0F-62E1-7D00-BCFE-9D23572BB0C5}"/>
              </a:ext>
            </a:extLst>
          </p:cNvPr>
          <p:cNvSpPr/>
          <p:nvPr/>
        </p:nvSpPr>
        <p:spPr>
          <a:xfrm>
            <a:off x="6808962" y="5147535"/>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sub_</a:t>
            </a:r>
            <a:r>
              <a:rPr kumimoji="1" lang="en-US" altLang="ja-JP" sz="1100">
                <a:solidFill>
                  <a:schemeClr val="tx1"/>
                </a:solidFill>
                <a:latin typeface="Calibri" panose="020F0502020204030204" pitchFamily="34" charset="0"/>
                <a:cs typeface="Calibri" panose="020F0502020204030204" pitchFamily="34" charset="0"/>
              </a:rPr>
              <a:t>00436160</a:t>
            </a:r>
            <a:endParaRPr kumimoji="1" lang="ja-JP" altLang="en-US" sz="1100">
              <a:solidFill>
                <a:schemeClr val="tx1"/>
              </a:solidFill>
              <a:latin typeface="Calibri" panose="020F0502020204030204" pitchFamily="34" charset="0"/>
              <a:cs typeface="Calibri" panose="020F0502020204030204" pitchFamily="34" charset="0"/>
            </a:endParaRPr>
          </a:p>
        </p:txBody>
      </p:sp>
      <p:sp>
        <p:nvSpPr>
          <p:cNvPr id="19" name="四角形: 角を丸くする 18">
            <a:extLst>
              <a:ext uri="{FF2B5EF4-FFF2-40B4-BE49-F238E27FC236}">
                <a16:creationId xmlns:a16="http://schemas.microsoft.com/office/drawing/2014/main" id="{1A6F0BA5-7AE7-088B-80D7-1764F8938B49}"/>
              </a:ext>
            </a:extLst>
          </p:cNvPr>
          <p:cNvSpPr/>
          <p:nvPr/>
        </p:nvSpPr>
        <p:spPr>
          <a:xfrm>
            <a:off x="8371029" y="5147535"/>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s</a:t>
            </a:r>
            <a:r>
              <a:rPr kumimoji="1" lang="en-US" altLang="ja-JP" sz="1100">
                <a:solidFill>
                  <a:schemeClr val="tx1"/>
                </a:solidFill>
                <a:latin typeface="Calibri" panose="020F0502020204030204" pitchFamily="34" charset="0"/>
                <a:cs typeface="Calibri" panose="020F0502020204030204" pitchFamily="34" charset="0"/>
              </a:rPr>
              <a:t>ub_004360b0</a:t>
            </a:r>
            <a:endParaRPr kumimoji="1" lang="ja-JP" altLang="en-US" sz="1100">
              <a:solidFill>
                <a:schemeClr val="tx1"/>
              </a:solidFill>
              <a:latin typeface="Calibri" panose="020F0502020204030204" pitchFamily="34" charset="0"/>
              <a:cs typeface="Calibri" panose="020F0502020204030204" pitchFamily="34" charset="0"/>
            </a:endParaRPr>
          </a:p>
        </p:txBody>
      </p:sp>
      <p:sp>
        <p:nvSpPr>
          <p:cNvPr id="20" name="四角形: 角を丸くする 19">
            <a:extLst>
              <a:ext uri="{FF2B5EF4-FFF2-40B4-BE49-F238E27FC236}">
                <a16:creationId xmlns:a16="http://schemas.microsoft.com/office/drawing/2014/main" id="{DFE398C4-3127-4FE1-FD64-48E5734F0EE1}"/>
              </a:ext>
            </a:extLst>
          </p:cNvPr>
          <p:cNvSpPr/>
          <p:nvPr/>
        </p:nvSpPr>
        <p:spPr>
          <a:xfrm>
            <a:off x="6808962" y="5833352"/>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s</a:t>
            </a:r>
            <a:r>
              <a:rPr kumimoji="1" lang="en-US" altLang="ja-JP" sz="1100">
                <a:solidFill>
                  <a:schemeClr val="tx1"/>
                </a:solidFill>
                <a:latin typeface="Calibri" panose="020F0502020204030204" pitchFamily="34" charset="0"/>
                <a:cs typeface="Calibri" panose="020F0502020204030204" pitchFamily="34" charset="0"/>
              </a:rPr>
              <a:t>ub_004365d0</a:t>
            </a:r>
            <a:endParaRPr kumimoji="1" lang="ja-JP" altLang="en-US" sz="1100">
              <a:solidFill>
                <a:schemeClr val="tx1"/>
              </a:solidFill>
              <a:latin typeface="Calibri" panose="020F0502020204030204" pitchFamily="34" charset="0"/>
              <a:cs typeface="Calibri" panose="020F0502020204030204" pitchFamily="34" charset="0"/>
            </a:endParaRPr>
          </a:p>
        </p:txBody>
      </p:sp>
      <p:cxnSp>
        <p:nvCxnSpPr>
          <p:cNvPr id="21" name="直線矢印コネクタ 20">
            <a:extLst>
              <a:ext uri="{FF2B5EF4-FFF2-40B4-BE49-F238E27FC236}">
                <a16:creationId xmlns:a16="http://schemas.microsoft.com/office/drawing/2014/main" id="{0BAA8A4C-447B-6E15-3E85-FFAE7AF9B283}"/>
              </a:ext>
            </a:extLst>
          </p:cNvPr>
          <p:cNvCxnSpPr>
            <a:cxnSpLocks/>
          </p:cNvCxnSpPr>
          <p:nvPr/>
        </p:nvCxnSpPr>
        <p:spPr>
          <a:xfrm flipH="1">
            <a:off x="7471701" y="4598536"/>
            <a:ext cx="764507" cy="54899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D11A0E3-48AB-41A0-2456-9E8462A01DFC}"/>
              </a:ext>
            </a:extLst>
          </p:cNvPr>
          <p:cNvCxnSpPr>
            <a:cxnSpLocks/>
          </p:cNvCxnSpPr>
          <p:nvPr/>
        </p:nvCxnSpPr>
        <p:spPr>
          <a:xfrm>
            <a:off x="8236208" y="4598536"/>
            <a:ext cx="797560" cy="54899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AFC235E-3E6F-3B7A-0F17-9AAB37DFFE43}"/>
              </a:ext>
            </a:extLst>
          </p:cNvPr>
          <p:cNvCxnSpPr>
            <a:cxnSpLocks/>
          </p:cNvCxnSpPr>
          <p:nvPr/>
        </p:nvCxnSpPr>
        <p:spPr>
          <a:xfrm>
            <a:off x="7471701" y="5413525"/>
            <a:ext cx="0" cy="41982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AC5F6F8D-8BE9-D09E-B874-F2B7098EBDB6}"/>
              </a:ext>
            </a:extLst>
          </p:cNvPr>
          <p:cNvSpPr/>
          <p:nvPr/>
        </p:nvSpPr>
        <p:spPr>
          <a:xfrm>
            <a:off x="8380758" y="5829529"/>
            <a:ext cx="1325479" cy="26599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tx1"/>
                </a:solidFill>
                <a:latin typeface="Calibri" panose="020F0502020204030204" pitchFamily="34" charset="0"/>
                <a:cs typeface="Calibri" panose="020F0502020204030204" pitchFamily="34" charset="0"/>
              </a:rPr>
              <a:t>InternetOpenW</a:t>
            </a:r>
            <a:endParaRPr kumimoji="1" lang="ja-JP" altLang="en-US" sz="1100">
              <a:solidFill>
                <a:schemeClr val="tx1"/>
              </a:solidFill>
              <a:latin typeface="Calibri" panose="020F0502020204030204" pitchFamily="34" charset="0"/>
              <a:cs typeface="Calibri" panose="020F0502020204030204" pitchFamily="34" charset="0"/>
            </a:endParaRPr>
          </a:p>
        </p:txBody>
      </p:sp>
      <p:cxnSp>
        <p:nvCxnSpPr>
          <p:cNvPr id="25" name="直線矢印コネクタ 24">
            <a:extLst>
              <a:ext uri="{FF2B5EF4-FFF2-40B4-BE49-F238E27FC236}">
                <a16:creationId xmlns:a16="http://schemas.microsoft.com/office/drawing/2014/main" id="{34CDA4FD-848F-D596-3D27-C2BD55A2098A}"/>
              </a:ext>
            </a:extLst>
          </p:cNvPr>
          <p:cNvCxnSpPr>
            <a:cxnSpLocks/>
          </p:cNvCxnSpPr>
          <p:nvPr/>
        </p:nvCxnSpPr>
        <p:spPr>
          <a:xfrm>
            <a:off x="9033768" y="5413525"/>
            <a:ext cx="9729" cy="41600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E3A5F66F-1D81-3A14-1D47-54CDD98BE7CA}"/>
              </a:ext>
            </a:extLst>
          </p:cNvPr>
          <p:cNvSpPr txBox="1"/>
          <p:nvPr/>
        </p:nvSpPr>
        <p:spPr>
          <a:xfrm>
            <a:off x="2984821" y="3835097"/>
            <a:ext cx="1215589" cy="338554"/>
          </a:xfrm>
          <a:prstGeom prst="rect">
            <a:avLst/>
          </a:prstGeom>
          <a:noFill/>
        </p:spPr>
        <p:txBody>
          <a:bodyPr wrap="none" rtlCol="0">
            <a:spAutoFit/>
          </a:bodyPr>
          <a:lstStyle/>
          <a:p>
            <a:r>
              <a:rPr kumimoji="1" lang="en-US" altLang="ja-JP" sz="1600">
                <a:latin typeface="Calibri" panose="020F0502020204030204" pitchFamily="34" charset="0"/>
                <a:cs typeface="Calibri" panose="020F0502020204030204" pitchFamily="34" charset="0"/>
              </a:rPr>
              <a:t>General FCG</a:t>
            </a:r>
            <a:endParaRPr kumimoji="1" lang="ja-JP" altLang="en-US" sz="1600">
              <a:latin typeface="Calibri" panose="020F0502020204030204" pitchFamily="34" charset="0"/>
              <a:cs typeface="Calibri" panose="020F0502020204030204" pitchFamily="34" charset="0"/>
            </a:endParaRPr>
          </a:p>
        </p:txBody>
      </p:sp>
      <p:sp>
        <p:nvSpPr>
          <p:cNvPr id="30" name="テキスト ボックス 29">
            <a:extLst>
              <a:ext uri="{FF2B5EF4-FFF2-40B4-BE49-F238E27FC236}">
                <a16:creationId xmlns:a16="http://schemas.microsoft.com/office/drawing/2014/main" id="{2352D8EC-B45A-3830-BBE3-E4E36A021F9B}"/>
              </a:ext>
            </a:extLst>
          </p:cNvPr>
          <p:cNvSpPr txBox="1"/>
          <p:nvPr/>
        </p:nvSpPr>
        <p:spPr>
          <a:xfrm>
            <a:off x="7628413" y="3831531"/>
            <a:ext cx="1216102" cy="338554"/>
          </a:xfrm>
          <a:prstGeom prst="rect">
            <a:avLst/>
          </a:prstGeom>
          <a:noFill/>
        </p:spPr>
        <p:txBody>
          <a:bodyPr wrap="none" rtlCol="0">
            <a:spAutoFit/>
          </a:bodyPr>
          <a:lstStyle/>
          <a:p>
            <a:r>
              <a:rPr kumimoji="1" lang="en-US" altLang="ja-JP" sz="1600" dirty="0">
                <a:latin typeface="Calibri" panose="020F0502020204030204" pitchFamily="34" charset="0"/>
                <a:cs typeface="Calibri" panose="020F0502020204030204" pitchFamily="34" charset="0"/>
              </a:rPr>
              <a:t>Reverse FCG</a:t>
            </a:r>
            <a:endParaRPr kumimoji="1" lang="ja-JP" altLang="en-US" sz="1600" dirty="0">
              <a:latin typeface="Calibri" panose="020F0502020204030204" pitchFamily="34" charset="0"/>
              <a:cs typeface="Calibri" panose="020F0502020204030204" pitchFamily="34" charset="0"/>
            </a:endParaRPr>
          </a:p>
        </p:txBody>
      </p:sp>
      <p:sp>
        <p:nvSpPr>
          <p:cNvPr id="43" name="フリーフォーム: 図形 42">
            <a:extLst>
              <a:ext uri="{FF2B5EF4-FFF2-40B4-BE49-F238E27FC236}">
                <a16:creationId xmlns:a16="http://schemas.microsoft.com/office/drawing/2014/main" id="{D214460E-E30F-1CE7-0CA3-72403374475C}"/>
              </a:ext>
            </a:extLst>
          </p:cNvPr>
          <p:cNvSpPr/>
          <p:nvPr/>
        </p:nvSpPr>
        <p:spPr>
          <a:xfrm>
            <a:off x="7445828" y="4630057"/>
            <a:ext cx="747486" cy="1211943"/>
          </a:xfrm>
          <a:custGeom>
            <a:avLst/>
            <a:gdLst>
              <a:gd name="connsiteX0" fmla="*/ 0 w 747486"/>
              <a:gd name="connsiteY0" fmla="*/ 1211943 h 1211943"/>
              <a:gd name="connsiteX1" fmla="*/ 152400 w 747486"/>
              <a:gd name="connsiteY1" fmla="*/ 471714 h 1211943"/>
              <a:gd name="connsiteX2" fmla="*/ 747486 w 747486"/>
              <a:gd name="connsiteY2" fmla="*/ 0 h 1211943"/>
              <a:gd name="connsiteX3" fmla="*/ 747486 w 747486"/>
              <a:gd name="connsiteY3" fmla="*/ 0 h 1211943"/>
            </a:gdLst>
            <a:ahLst/>
            <a:cxnLst>
              <a:cxn ang="0">
                <a:pos x="connsiteX0" y="connsiteY0"/>
              </a:cxn>
              <a:cxn ang="0">
                <a:pos x="connsiteX1" y="connsiteY1"/>
              </a:cxn>
              <a:cxn ang="0">
                <a:pos x="connsiteX2" y="connsiteY2"/>
              </a:cxn>
              <a:cxn ang="0">
                <a:pos x="connsiteX3" y="connsiteY3"/>
              </a:cxn>
            </a:cxnLst>
            <a:rect l="l" t="t" r="r" b="b"/>
            <a:pathLst>
              <a:path w="747486" h="1211943">
                <a:moveTo>
                  <a:pt x="0" y="1211943"/>
                </a:moveTo>
                <a:cubicBezTo>
                  <a:pt x="13909" y="942823"/>
                  <a:pt x="27819" y="673704"/>
                  <a:pt x="152400" y="471714"/>
                </a:cubicBezTo>
                <a:cubicBezTo>
                  <a:pt x="276981" y="269724"/>
                  <a:pt x="747486" y="0"/>
                  <a:pt x="747486" y="0"/>
                </a:cubicBezTo>
                <a:lnTo>
                  <a:pt x="747486" y="0"/>
                </a:lnTo>
              </a:path>
            </a:pathLst>
          </a:custGeom>
          <a:noFill/>
          <a:ln w="38100">
            <a:solidFill>
              <a:srgbClr val="E8A188"/>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図形 43">
            <a:extLst>
              <a:ext uri="{FF2B5EF4-FFF2-40B4-BE49-F238E27FC236}">
                <a16:creationId xmlns:a16="http://schemas.microsoft.com/office/drawing/2014/main" id="{86F1EDD6-2022-1C12-AEAC-1BF569E44DEF}"/>
              </a:ext>
            </a:extLst>
          </p:cNvPr>
          <p:cNvSpPr/>
          <p:nvPr/>
        </p:nvSpPr>
        <p:spPr>
          <a:xfrm flipH="1">
            <a:off x="8297404" y="4607963"/>
            <a:ext cx="764505" cy="1211943"/>
          </a:xfrm>
          <a:custGeom>
            <a:avLst/>
            <a:gdLst>
              <a:gd name="connsiteX0" fmla="*/ 0 w 747486"/>
              <a:gd name="connsiteY0" fmla="*/ 1211943 h 1211943"/>
              <a:gd name="connsiteX1" fmla="*/ 152400 w 747486"/>
              <a:gd name="connsiteY1" fmla="*/ 471714 h 1211943"/>
              <a:gd name="connsiteX2" fmla="*/ 747486 w 747486"/>
              <a:gd name="connsiteY2" fmla="*/ 0 h 1211943"/>
              <a:gd name="connsiteX3" fmla="*/ 747486 w 747486"/>
              <a:gd name="connsiteY3" fmla="*/ 0 h 1211943"/>
            </a:gdLst>
            <a:ahLst/>
            <a:cxnLst>
              <a:cxn ang="0">
                <a:pos x="connsiteX0" y="connsiteY0"/>
              </a:cxn>
              <a:cxn ang="0">
                <a:pos x="connsiteX1" y="connsiteY1"/>
              </a:cxn>
              <a:cxn ang="0">
                <a:pos x="connsiteX2" y="connsiteY2"/>
              </a:cxn>
              <a:cxn ang="0">
                <a:pos x="connsiteX3" y="connsiteY3"/>
              </a:cxn>
            </a:cxnLst>
            <a:rect l="l" t="t" r="r" b="b"/>
            <a:pathLst>
              <a:path w="747486" h="1211943">
                <a:moveTo>
                  <a:pt x="0" y="1211943"/>
                </a:moveTo>
                <a:cubicBezTo>
                  <a:pt x="13909" y="942823"/>
                  <a:pt x="27819" y="673704"/>
                  <a:pt x="152400" y="471714"/>
                </a:cubicBezTo>
                <a:cubicBezTo>
                  <a:pt x="276981" y="269724"/>
                  <a:pt x="747486" y="0"/>
                  <a:pt x="747486" y="0"/>
                </a:cubicBezTo>
                <a:lnTo>
                  <a:pt x="747486" y="0"/>
                </a:lnTo>
              </a:path>
            </a:pathLst>
          </a:custGeom>
          <a:noFill/>
          <a:ln w="38100">
            <a:solidFill>
              <a:srgbClr val="E8A188"/>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ダイアグラム&#10;&#10;自動的に生成された説明">
            <a:extLst>
              <a:ext uri="{FF2B5EF4-FFF2-40B4-BE49-F238E27FC236}">
                <a16:creationId xmlns:a16="http://schemas.microsoft.com/office/drawing/2014/main" id="{029A4FAD-E84E-F5B7-6CDC-E5C42C0567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471701" y="673597"/>
            <a:ext cx="3884481" cy="2796056"/>
          </a:xfrm>
          <a:prstGeom prst="rect">
            <a:avLst/>
          </a:prstGeom>
        </p:spPr>
      </p:pic>
    </p:spTree>
    <p:extLst>
      <p:ext uri="{BB962C8B-B14F-4D97-AF65-F5344CB8AC3E}">
        <p14:creationId xmlns:p14="http://schemas.microsoft.com/office/powerpoint/2010/main" val="33477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Preprocessing</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dirty="0">
                <a:latin typeface="Calibri" panose="020F0502020204030204" pitchFamily="34" charset="0"/>
                <a:cs typeface="Calibri" panose="020F0502020204030204" pitchFamily="34" charset="0"/>
              </a:rPr>
              <a:t>Creating Function Call Graph</a:t>
            </a:r>
          </a:p>
          <a:p>
            <a:pPr lvl="1"/>
            <a:r>
              <a:rPr lang="en-US" altLang="ja-JP" dirty="0">
                <a:latin typeface="Calibri" panose="020F0502020204030204" pitchFamily="34" charset="0"/>
                <a:cs typeface="Calibri" panose="020F0502020204030204" pitchFamily="34" charset="0"/>
              </a:rPr>
              <a:t>Using IDA Pro</a:t>
            </a:r>
          </a:p>
          <a:p>
            <a:pPr lvl="1"/>
            <a:r>
              <a:rPr lang="en-US" altLang="ja-JP" b="1" dirty="0">
                <a:latin typeface="Calibri" panose="020F0502020204030204" pitchFamily="34" charset="0"/>
                <a:cs typeface="Calibri" panose="020F0502020204030204" pitchFamily="34" charset="0"/>
              </a:rPr>
              <a:t>Reversing arrow</a:t>
            </a:r>
            <a:r>
              <a:rPr lang="en-US" altLang="ja-JP" dirty="0">
                <a:latin typeface="Calibri" panose="020F0502020204030204" pitchFamily="34" charset="0"/>
                <a:cs typeface="Calibri" panose="020F0502020204030204" pitchFamily="34" charset="0"/>
              </a:rPr>
              <a:t> of FCG</a:t>
            </a:r>
          </a:p>
          <a:p>
            <a:pPr lvl="1"/>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Creating function vectors</a:t>
            </a:r>
          </a:p>
          <a:p>
            <a:pPr lvl="1"/>
            <a:r>
              <a:rPr kumimoji="1" lang="en-US" altLang="ja-JP" dirty="0">
                <a:latin typeface="Calibri" panose="020F0502020204030204" pitchFamily="34" charset="0"/>
                <a:cs typeface="Calibri" panose="020F0502020204030204" pitchFamily="34" charset="0"/>
              </a:rPr>
              <a:t>Using </a:t>
            </a:r>
            <a:r>
              <a:rPr kumimoji="1" lang="en-US" altLang="ja-JP" b="1" dirty="0">
                <a:latin typeface="Calibri" panose="020F0502020204030204" pitchFamily="34" charset="0"/>
                <a:cs typeface="Calibri" panose="020F0502020204030204" pitchFamily="34" charset="0"/>
              </a:rPr>
              <a:t>Word2vec</a:t>
            </a:r>
            <a:r>
              <a:rPr kumimoji="1" lang="en-US" altLang="ja-JP" dirty="0">
                <a:latin typeface="Calibri" panose="020F0502020204030204" pitchFamily="34" charset="0"/>
                <a:cs typeface="Calibri" panose="020F0502020204030204" pitchFamily="34" charset="0"/>
              </a:rPr>
              <a:t> for creating instruction vectors</a:t>
            </a:r>
          </a:p>
          <a:p>
            <a:pPr lvl="2"/>
            <a:r>
              <a:rPr lang="en-US" altLang="ja-JP" dirty="0">
                <a:latin typeface="Calibri" panose="020F0502020204030204" pitchFamily="34" charset="0"/>
                <a:cs typeface="Calibri" panose="020F0502020204030204" pitchFamily="34" charset="0"/>
              </a:rPr>
              <a:t>Instruction </a:t>
            </a:r>
            <a:r>
              <a:rPr lang="ja-JP" altLang="en-US" sz="1800" dirty="0">
                <a:latin typeface="Calibri" panose="020F0502020204030204" pitchFamily="34" charset="0"/>
                <a:cs typeface="Calibri" panose="020F0502020204030204" pitchFamily="34" charset="0"/>
              </a:rPr>
              <a:t>↔</a:t>
            </a:r>
            <a:r>
              <a:rPr lang="ja-JP" altLang="en-US" dirty="0">
                <a:latin typeface="Calibri" panose="020F0502020204030204" pitchFamily="34" charset="0"/>
                <a:cs typeface="Calibri" panose="020F0502020204030204" pitchFamily="34" charset="0"/>
              </a:rPr>
              <a:t> </a:t>
            </a:r>
            <a:r>
              <a:rPr lang="en-US" altLang="ja-JP" dirty="0">
                <a:latin typeface="Calibri" panose="020F0502020204030204" pitchFamily="34" charset="0"/>
                <a:cs typeface="Calibri" panose="020F0502020204030204" pitchFamily="34" charset="0"/>
              </a:rPr>
              <a:t>word,   function </a:t>
            </a:r>
            <a:r>
              <a:rPr lang="ja-JP" altLang="en-US" sz="1800" dirty="0">
                <a:latin typeface="Calibri" panose="020F0502020204030204" pitchFamily="34" charset="0"/>
                <a:cs typeface="Calibri" panose="020F0502020204030204" pitchFamily="34" charset="0"/>
              </a:rPr>
              <a:t>↔</a:t>
            </a:r>
            <a:r>
              <a:rPr lang="ja-JP" altLang="en-US" dirty="0">
                <a:latin typeface="Calibri" panose="020F0502020204030204" pitchFamily="34" charset="0"/>
                <a:cs typeface="Calibri" panose="020F0502020204030204" pitchFamily="34" charset="0"/>
              </a:rPr>
              <a:t> </a:t>
            </a:r>
            <a:r>
              <a:rPr lang="en-US" altLang="ja-JP" dirty="0">
                <a:latin typeface="Calibri" panose="020F0502020204030204" pitchFamily="34" charset="0"/>
                <a:cs typeface="Calibri" panose="020F0502020204030204" pitchFamily="34" charset="0"/>
              </a:rPr>
              <a:t>sentence</a:t>
            </a:r>
          </a:p>
          <a:p>
            <a:pPr lvl="1"/>
            <a:r>
              <a:rPr kumimoji="1" lang="en-US" altLang="ja-JP" dirty="0">
                <a:latin typeface="Calibri" panose="020F0502020204030204" pitchFamily="34" charset="0"/>
                <a:cs typeface="Calibri" panose="020F0502020204030204" pitchFamily="34" charset="0"/>
              </a:rPr>
              <a:t>Averaging instruction vectors in a function to obtain </a:t>
            </a:r>
            <a:r>
              <a:rPr lang="en-US" altLang="ja-JP" dirty="0">
                <a:latin typeface="Calibri" panose="020F0502020204030204" pitchFamily="34" charset="0"/>
                <a:cs typeface="Calibri" panose="020F0502020204030204" pitchFamily="34" charset="0"/>
              </a:rPr>
              <a:t>a</a:t>
            </a:r>
            <a:r>
              <a:rPr kumimoji="1" lang="en-US" altLang="ja-JP" dirty="0">
                <a:latin typeface="Calibri" panose="020F0502020204030204" pitchFamily="34" charset="0"/>
                <a:cs typeface="Calibri" panose="020F0502020204030204" pitchFamily="34" charset="0"/>
              </a:rPr>
              <a:t> function vector</a:t>
            </a:r>
          </a:p>
          <a:p>
            <a:pPr marL="457200" lvl="1" indent="0">
              <a:buNone/>
            </a:pPr>
            <a:endParaRPr kumimoji="1"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12</a:t>
            </a:fld>
            <a:endParaRPr kumimoji="1" lang="ja-JP" altLang="en-US"/>
          </a:p>
        </p:txBody>
      </p:sp>
      <p:pic>
        <p:nvPicPr>
          <p:cNvPr id="4" name="図 3" descr="ダイアグラム&#10;&#10;自動的に生成された説明">
            <a:extLst>
              <a:ext uri="{FF2B5EF4-FFF2-40B4-BE49-F238E27FC236}">
                <a16:creationId xmlns:a16="http://schemas.microsoft.com/office/drawing/2014/main" id="{CF7113DD-C386-9587-2E43-B375460A1A1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471701" y="673597"/>
            <a:ext cx="3884481" cy="2796056"/>
          </a:xfrm>
          <a:prstGeom prst="rect">
            <a:avLst/>
          </a:prstGeom>
        </p:spPr>
      </p:pic>
    </p:spTree>
    <p:extLst>
      <p:ext uri="{BB962C8B-B14F-4D97-AF65-F5344CB8AC3E}">
        <p14:creationId xmlns:p14="http://schemas.microsoft.com/office/powerpoint/2010/main" val="3783305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Classifier</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7"/>
            <a:ext cx="11438459" cy="5701687"/>
          </a:xfrm>
        </p:spPr>
        <p:txBody>
          <a:bodyPr>
            <a:normAutofit/>
          </a:bodyPr>
          <a:lstStyle/>
          <a:p>
            <a:endParaRPr kumimoji="1" lang="en-US" altLang="ja-JP" dirty="0">
              <a:latin typeface="Calibri" panose="020F0502020204030204" pitchFamily="34" charset="0"/>
              <a:cs typeface="Calibri" panose="020F0502020204030204" pitchFamily="34" charset="0"/>
            </a:endParaRPr>
          </a:p>
          <a:p>
            <a:endParaRPr lang="en-US" altLang="ja-JP" dirty="0">
              <a:latin typeface="Calibri" panose="020F0502020204030204" pitchFamily="34" charset="0"/>
              <a:cs typeface="Calibri" panose="020F0502020204030204" pitchFamily="34" charset="0"/>
            </a:endParaRPr>
          </a:p>
          <a:p>
            <a:endParaRPr lang="en-US" altLang="ja-JP" dirty="0">
              <a:latin typeface="Calibri" panose="020F0502020204030204" pitchFamily="34" charset="0"/>
              <a:cs typeface="Calibri" panose="020F0502020204030204" pitchFamily="34" charset="0"/>
            </a:endParaRPr>
          </a:p>
          <a:p>
            <a:endParaRPr kumimoji="1" lang="en-US" altLang="ja-JP" dirty="0">
              <a:latin typeface="Calibri" panose="020F0502020204030204" pitchFamily="34" charset="0"/>
              <a:cs typeface="Calibri" panose="020F0502020204030204" pitchFamily="34" charset="0"/>
            </a:endParaRPr>
          </a:p>
          <a:p>
            <a:endParaRPr lang="en-US" altLang="ja-JP" dirty="0">
              <a:latin typeface="Calibri" panose="020F0502020204030204" pitchFamily="34" charset="0"/>
              <a:cs typeface="Calibri" panose="020F0502020204030204" pitchFamily="34" charset="0"/>
            </a:endParaRP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Graph Attention Network</a:t>
            </a:r>
            <a:r>
              <a:rPr kumimoji="1" lang="ja-JP" altLang="en-US" dirty="0">
                <a:latin typeface="Calibri" panose="020F0502020204030204" pitchFamily="34" charset="0"/>
                <a:cs typeface="Calibri" panose="020F0502020204030204" pitchFamily="34" charset="0"/>
              </a:rPr>
              <a:t>（</a:t>
            </a:r>
            <a:r>
              <a:rPr kumimoji="1" lang="en-US" altLang="ja-JP" dirty="0">
                <a:latin typeface="Calibri" panose="020F0502020204030204" pitchFamily="34" charset="0"/>
                <a:cs typeface="Calibri" panose="020F0502020204030204" pitchFamily="34" charset="0"/>
              </a:rPr>
              <a:t>GAT</a:t>
            </a:r>
            <a:r>
              <a:rPr kumimoji="1" lang="ja-JP" altLang="en-US" dirty="0">
                <a:latin typeface="Calibri" panose="020F0502020204030204" pitchFamily="34" charset="0"/>
                <a:cs typeface="Calibri" panose="020F0502020204030204" pitchFamily="34" charset="0"/>
              </a:rPr>
              <a:t>）</a:t>
            </a:r>
            <a:endParaRPr lang="en-US" altLang="ja-JP" dirty="0">
              <a:latin typeface="Calibri" panose="020F0502020204030204" pitchFamily="34" charset="0"/>
              <a:cs typeface="Calibri" panose="020F0502020204030204" pitchFamily="34" charset="0"/>
            </a:endParaRPr>
          </a:p>
          <a:p>
            <a:pPr lvl="1"/>
            <a:r>
              <a:rPr lang="en-US" altLang="ja-JP" dirty="0">
                <a:latin typeface="Calibri" panose="020F0502020204030204" pitchFamily="34" charset="0"/>
                <a:cs typeface="Calibri" panose="020F0502020204030204" pitchFamily="34" charset="0"/>
              </a:rPr>
              <a:t>Updating function vectors using FCG</a:t>
            </a:r>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Set2Set</a:t>
            </a:r>
            <a:r>
              <a:rPr lang="en-US" altLang="ja-JP" dirty="0">
                <a:latin typeface="Calibri" panose="020F0502020204030204" pitchFamily="34" charset="0"/>
                <a:cs typeface="Calibri" panose="020F0502020204030204" pitchFamily="34" charset="0"/>
              </a:rPr>
              <a:t> (readout process)</a:t>
            </a:r>
            <a:endParaRPr kumimoji="1" lang="en-US" altLang="ja-JP" dirty="0">
              <a:latin typeface="Calibri" panose="020F0502020204030204" pitchFamily="34" charset="0"/>
              <a:cs typeface="Calibri" panose="020F0502020204030204" pitchFamily="34" charset="0"/>
            </a:endParaRPr>
          </a:p>
          <a:p>
            <a:pPr lvl="1"/>
            <a:r>
              <a:rPr lang="en-US" altLang="ja-JP" dirty="0">
                <a:latin typeface="Calibri" panose="020F0502020204030204" pitchFamily="34" charset="0"/>
                <a:cs typeface="Calibri" panose="020F0502020204030204" pitchFamily="34" charset="0"/>
              </a:rPr>
              <a:t>Next slide</a:t>
            </a:r>
            <a:endParaRPr kumimoji="1" lang="en-US" altLang="ja-JP" dirty="0">
              <a:latin typeface="Calibri" panose="020F0502020204030204" pitchFamily="34" charset="0"/>
              <a:cs typeface="Calibri" panose="020F0502020204030204" pitchFamily="34" charset="0"/>
            </a:endParaRPr>
          </a:p>
          <a:p>
            <a:r>
              <a:rPr lang="en-US" altLang="ja-JP" dirty="0">
                <a:latin typeface="Calibri" panose="020F0502020204030204" pitchFamily="34" charset="0"/>
                <a:cs typeface="Calibri" panose="020F0502020204030204" pitchFamily="34" charset="0"/>
              </a:rPr>
              <a:t>Fully Connected (final layer)</a:t>
            </a:r>
          </a:p>
          <a:p>
            <a:pPr lvl="1"/>
            <a:r>
              <a:rPr kumimoji="1" lang="en-US" altLang="ja-JP" dirty="0">
                <a:latin typeface="Calibri" panose="020F0502020204030204" pitchFamily="34" charset="0"/>
                <a:cs typeface="Calibri" panose="020F0502020204030204" pitchFamily="34" charset="0"/>
              </a:rPr>
              <a:t>Classifying into </a:t>
            </a:r>
            <a:r>
              <a:rPr lang="en-US" altLang="ja-JP" dirty="0">
                <a:latin typeface="Calibri" panose="020F0502020204030204" pitchFamily="34" charset="0"/>
                <a:cs typeface="Calibri" panose="020F0502020204030204" pitchFamily="34" charset="0"/>
              </a:rPr>
              <a:t>a</a:t>
            </a:r>
            <a:r>
              <a:rPr kumimoji="1" lang="en-US" altLang="ja-JP" dirty="0">
                <a:latin typeface="Calibri" panose="020F0502020204030204" pitchFamily="34" charset="0"/>
                <a:cs typeface="Calibri" panose="020F0502020204030204" pitchFamily="34" charset="0"/>
              </a:rPr>
              <a:t> number of classes</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A251D2B0-5B42-F639-9E02-90AA7A64B7FD}"/>
              </a:ext>
            </a:extLst>
          </p:cNvPr>
          <p:cNvSpPr txBox="1"/>
          <p:nvPr/>
        </p:nvSpPr>
        <p:spPr>
          <a:xfrm>
            <a:off x="5960302" y="3723509"/>
            <a:ext cx="6048060" cy="1131711"/>
          </a:xfrm>
          <a:prstGeom prst="rect">
            <a:avLst/>
          </a:prstGeom>
          <a:solidFill>
            <a:srgbClr val="E7F0F9"/>
          </a:solidFill>
        </p:spPr>
        <p:txBody>
          <a:bodyPr wrap="square" rtlCol="0">
            <a:spAutoFit/>
          </a:bodyPr>
          <a:lstStyle/>
          <a:p>
            <a:endParaRPr kumimoji="1" lang="en-US" altLang="ja-JP"/>
          </a:p>
        </p:txBody>
      </p:sp>
      <p:pic>
        <p:nvPicPr>
          <p:cNvPr id="9" name="図 8" descr="\documentclass{article}&#10;\usepackage{amsmath}&#10;\pagestyle{empty}&#10;\begin{document}&#10;&#10;$$&#10;\mathbf{u}_i=\operatorname{LeakyReLU}(\mathbf{W_1} \mathbf{x}_{v_i}+\operatorname{LeakyReLU}(\|_{k=1}^K \sum_{\mathbf{x}_j \in N(v_i)} \alpha_{i j}^k  \mathbf{W}^k \mathbf{x}_j))&#10;$$&#10;&#10;&#10;\end{document}" title="IguanaTex Bitmap Display">
            <a:extLst>
              <a:ext uri="{FF2B5EF4-FFF2-40B4-BE49-F238E27FC236}">
                <a16:creationId xmlns:a16="http://schemas.microsoft.com/office/drawing/2014/main" id="{E2269B3E-B0FB-2CBF-7382-DA79E630517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028367" y="3845912"/>
            <a:ext cx="5882890" cy="489371"/>
          </a:xfrm>
          <a:prstGeom prst="rect">
            <a:avLst/>
          </a:prstGeom>
        </p:spPr>
      </p:pic>
      <p:pic>
        <p:nvPicPr>
          <p:cNvPr id="10" name="図 9" descr="\documentclass{article}&#10;\usepackage{amsmath}&#10;\pagestyle{empty}&#10;\begin{document}&#10;&#10;$$&#10;\alpha_{i j}=\operatorname{softmax}_j\left(\operatorname{LeakyReLU}\left(\mathbf{a}^{\top} \cdot\left[\mathbf{W}_2 \mathbf{x}_{v_i} \| \mathbf{W}_2 \mathbf{x}_{v_j}\right]\right)\right)&#10;$$&#10;&#10;&#10;\end{document}" title="IguanaTex Bitmap Display">
            <a:extLst>
              <a:ext uri="{FF2B5EF4-FFF2-40B4-BE49-F238E27FC236}">
                <a16:creationId xmlns:a16="http://schemas.microsoft.com/office/drawing/2014/main" id="{1A61D77F-CBAB-AE6D-5ED9-7747646F994C}"/>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66181" y="4445220"/>
            <a:ext cx="5050966" cy="274236"/>
          </a:xfrm>
          <a:prstGeom prst="rect">
            <a:avLst/>
          </a:prstGeom>
        </p:spPr>
      </p:pic>
      <p:pic>
        <p:nvPicPr>
          <p:cNvPr id="4" name="図 3" descr="ダイアグラム&#10;&#10;自動的に生成された説明">
            <a:extLst>
              <a:ext uri="{FF2B5EF4-FFF2-40B4-BE49-F238E27FC236}">
                <a16:creationId xmlns:a16="http://schemas.microsoft.com/office/drawing/2014/main" id="{8AE72BE2-1745-D94A-C809-41DC79CB37A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78987" y="917901"/>
            <a:ext cx="7834026" cy="2611242"/>
          </a:xfrm>
          <a:prstGeom prst="rect">
            <a:avLst/>
          </a:prstGeom>
        </p:spPr>
      </p:pic>
    </p:spTree>
    <p:extLst>
      <p:ext uri="{BB962C8B-B14F-4D97-AF65-F5344CB8AC3E}">
        <p14:creationId xmlns:p14="http://schemas.microsoft.com/office/powerpoint/2010/main" val="102263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Set2Set (readout process)</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6175117" cy="5152316"/>
          </a:xfrm>
        </p:spPr>
        <p:txBody>
          <a:bodyPr>
            <a:normAutofit/>
          </a:bodyPr>
          <a:lstStyle/>
          <a:p>
            <a:r>
              <a:rPr lang="en-US" altLang="ja-JP" dirty="0">
                <a:latin typeface="Calibri" panose="020F0502020204030204" pitchFamily="34" charset="0"/>
                <a:cs typeface="Calibri" panose="020F0502020204030204" pitchFamily="34" charset="0"/>
              </a:rPr>
              <a:t>T</a:t>
            </a:r>
            <a:r>
              <a:rPr kumimoji="1" lang="en-US" altLang="ja-JP" dirty="0">
                <a:latin typeface="Calibri" panose="020F0502020204030204" pitchFamily="34" charset="0"/>
                <a:cs typeface="Calibri" panose="020F0502020204030204" pitchFamily="34" charset="0"/>
              </a:rPr>
              <a:t>he key to interpretability</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Inputs   :        </a:t>
            </a:r>
            <a:r>
              <a:rPr kumimoji="1" lang="en-US" altLang="ja-JP" sz="2000" dirty="0">
                <a:latin typeface="Century" panose="02040604050505020304" pitchFamily="18" charset="0"/>
                <a:cs typeface="Calibri" panose="020F0502020204030204" pitchFamily="34" charset="0"/>
              </a:rPr>
              <a:t>Updated function feature</a:t>
            </a:r>
            <a:br>
              <a:rPr kumimoji="1" lang="en-US" altLang="ja-JP" dirty="0">
                <a:latin typeface="Calibri" panose="020F0502020204030204" pitchFamily="34" charset="0"/>
                <a:cs typeface="Calibri" panose="020F0502020204030204" pitchFamily="34" charset="0"/>
              </a:rPr>
            </a:br>
            <a:r>
              <a:rPr kumimoji="1" lang="en-US" altLang="ja-JP" dirty="0">
                <a:latin typeface="Calibri" panose="020F0502020204030204" pitchFamily="34" charset="0"/>
                <a:cs typeface="Calibri" panose="020F0502020204030204" pitchFamily="34" charset="0"/>
              </a:rPr>
              <a:t>Outputs:        </a:t>
            </a:r>
            <a:r>
              <a:rPr lang="en-US" altLang="ja-JP" sz="2000" dirty="0">
                <a:latin typeface="Century" panose="02040604050505020304" pitchFamily="18" charset="0"/>
                <a:cs typeface="Calibri" panose="020F0502020204030204" pitchFamily="34" charset="0"/>
              </a:rPr>
              <a:t>F</a:t>
            </a:r>
            <a:r>
              <a:rPr kumimoji="1" lang="en-US" altLang="ja-JP" sz="2000" dirty="0">
                <a:latin typeface="Century" panose="02040604050505020304" pitchFamily="18" charset="0"/>
                <a:cs typeface="Calibri" panose="020F0502020204030204" pitchFamily="34" charset="0"/>
              </a:rPr>
              <a:t>eature of the malware</a:t>
            </a:r>
            <a:r>
              <a:rPr kumimoji="1" lang="en-US" altLang="ja-JP" sz="2000" dirty="0">
                <a:latin typeface="Calibri" panose="020F0502020204030204" pitchFamily="34" charset="0"/>
                <a:cs typeface="Calibri" panose="020F0502020204030204" pitchFamily="34" charset="0"/>
              </a:rPr>
              <a:t> </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A larger       (attention weight) is assigned to the more important function vector</a:t>
            </a:r>
          </a:p>
          <a:p>
            <a:endParaRPr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Importance ranking of function is provided</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14</a:t>
            </a:fld>
            <a:endParaRPr kumimoji="1" lang="ja-JP" altLang="en-US"/>
          </a:p>
        </p:txBody>
      </p:sp>
      <p:pic>
        <p:nvPicPr>
          <p:cNvPr id="6" name="図 5" descr="グラフィカル ユーザー インターフェイス, ダイアグラム, アプリケーション&#10;&#10;自動的に生成された説明">
            <a:extLst>
              <a:ext uri="{FF2B5EF4-FFF2-40B4-BE49-F238E27FC236}">
                <a16:creationId xmlns:a16="http://schemas.microsoft.com/office/drawing/2014/main" id="{1A1A6F83-C0A6-C117-28D4-793BBA357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5920" y="849268"/>
            <a:ext cx="5514820" cy="4957052"/>
          </a:xfrm>
          <a:prstGeom prst="rect">
            <a:avLst/>
          </a:prstGeom>
        </p:spPr>
      </p:pic>
      <p:pic>
        <p:nvPicPr>
          <p:cNvPr id="8" name="図 7" descr="\documentclass{article}&#10;\usepackage{amsmath}&#10;\pagestyle{empty}&#10;\begin{document}&#10;&#10;\begin{align*}&#10;\mathbf{q}_t &amp;= \mathrm{LSTM}(\mathbf{q}^{*}_{t-1})\\&#10;\alpha^{\prime}_{i,t} &amp;= \mathrm{softmax}(\mathbf{u}_i \cdot \mathbf{q}_t)\\&#10;\mathbf{r}_t &amp;= \sum_{i=1}^N \alpha^{\prime}_{i,t} \mathbf{u}_i\\&#10;\mathbf{q}^{*}_t &amp;= \mathbf{q}_t  \|  \mathbf{r}_t&#10;\end{align*}&#10;&#10;&#10;\end{document}" title="IguanaTex Bitmap Display">
            <a:extLst>
              <a:ext uri="{FF2B5EF4-FFF2-40B4-BE49-F238E27FC236}">
                <a16:creationId xmlns:a16="http://schemas.microsoft.com/office/drawing/2014/main" id="{AC1A6CA3-BC44-D531-16C7-7E7B671F798B}"/>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063402" y="3759552"/>
            <a:ext cx="1626300" cy="1294299"/>
          </a:xfrm>
          <a:prstGeom prst="rect">
            <a:avLst/>
          </a:prstGeom>
        </p:spPr>
      </p:pic>
      <p:pic>
        <p:nvPicPr>
          <p:cNvPr id="11" name="図 10" descr="\documentclass{article}&#10;\usepackage{amsmath}&#10;\pagestyle{empty}&#10;\begin{document}&#10;&#10;\begin{align*}&#10;\mathbf{u}&#10;\end{align*}&#10;&#10;&#10;\end{document}" title="IguanaTex Bitmap Display">
            <a:extLst>
              <a:ext uri="{FF2B5EF4-FFF2-40B4-BE49-F238E27FC236}">
                <a16:creationId xmlns:a16="http://schemas.microsoft.com/office/drawing/2014/main" id="{FA887777-4CDF-3555-F6C2-E9F4C0A5BD9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38497" y="2082798"/>
            <a:ext cx="179493" cy="143213"/>
          </a:xfrm>
          <a:prstGeom prst="rect">
            <a:avLst/>
          </a:prstGeom>
        </p:spPr>
      </p:pic>
      <p:pic>
        <p:nvPicPr>
          <p:cNvPr id="14" name="図 13" descr="\documentclass{article}&#10;\usepackage{amsmath}&#10;\pagestyle{empty}&#10;\begin{document}&#10;&#10;\begin{align*}&#10;\mathbf{q}^{*}_T&#10;\end{align*}&#10;&#10;&#10;\end{document}" title="IguanaTex Bitmap Display">
            <a:extLst>
              <a:ext uri="{FF2B5EF4-FFF2-40B4-BE49-F238E27FC236}">
                <a16:creationId xmlns:a16="http://schemas.microsoft.com/office/drawing/2014/main" id="{896E6FFF-B4EC-93A8-C2F6-3B1A91F3E55B}"/>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895354" y="2333522"/>
            <a:ext cx="305953" cy="266897"/>
          </a:xfrm>
          <a:prstGeom prst="rect">
            <a:avLst/>
          </a:prstGeom>
        </p:spPr>
      </p:pic>
      <p:pic>
        <p:nvPicPr>
          <p:cNvPr id="15" name="図 14" descr="\documentclass{article}&#10;\usepackage{amsmath}&#10;\pagestyle{empty}&#10;\begin{document}&#10;&#10;\begin{align*}&#10;\alpha^{\prime}_{i,t}&#10;\end{align*}&#10;&#10;&#10;\end{document}" title="IguanaTex Bitmap Display">
            <a:extLst>
              <a:ext uri="{FF2B5EF4-FFF2-40B4-BE49-F238E27FC236}">
                <a16:creationId xmlns:a16="http://schemas.microsoft.com/office/drawing/2014/main" id="{8D20990A-785D-52B7-1619-8AD2AF3A10AD}"/>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766430" y="3235681"/>
            <a:ext cx="343468" cy="294188"/>
          </a:xfrm>
          <a:prstGeom prst="rect">
            <a:avLst/>
          </a:prstGeom>
        </p:spPr>
      </p:pic>
      <p:sp>
        <p:nvSpPr>
          <p:cNvPr id="7" name="四角形: 角を丸くする 6">
            <a:extLst>
              <a:ext uri="{FF2B5EF4-FFF2-40B4-BE49-F238E27FC236}">
                <a16:creationId xmlns:a16="http://schemas.microsoft.com/office/drawing/2014/main" id="{086769AB-37F9-1046-C677-6AF8F227BED5}"/>
              </a:ext>
            </a:extLst>
          </p:cNvPr>
          <p:cNvSpPr/>
          <p:nvPr/>
        </p:nvSpPr>
        <p:spPr>
          <a:xfrm>
            <a:off x="7744570" y="2838616"/>
            <a:ext cx="1542553" cy="278295"/>
          </a:xfrm>
          <a:prstGeom prst="roundRect">
            <a:avLst>
              <a:gd name="adj" fmla="val 48095"/>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7672B6CB-F26F-6F31-B4D1-9B1500FF376C}"/>
              </a:ext>
            </a:extLst>
          </p:cNvPr>
          <p:cNvSpPr/>
          <p:nvPr/>
        </p:nvSpPr>
        <p:spPr>
          <a:xfrm>
            <a:off x="7839986" y="5335327"/>
            <a:ext cx="333955" cy="333955"/>
          </a:xfrm>
          <a:prstGeom prst="ellipse">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40EC946D-4428-F38D-86E4-7C0C9859790E}"/>
              </a:ext>
            </a:extLst>
          </p:cNvPr>
          <p:cNvSpPr/>
          <p:nvPr/>
        </p:nvSpPr>
        <p:spPr>
          <a:xfrm>
            <a:off x="7419893" y="3485581"/>
            <a:ext cx="1542553" cy="278295"/>
          </a:xfrm>
          <a:prstGeom prst="roundRect">
            <a:avLst>
              <a:gd name="adj" fmla="val 48095"/>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612C13B3-B6FB-7B8C-C51A-861FC47A1F34}"/>
              </a:ext>
            </a:extLst>
          </p:cNvPr>
          <p:cNvSpPr/>
          <p:nvPr/>
        </p:nvSpPr>
        <p:spPr>
          <a:xfrm>
            <a:off x="10029064" y="1986360"/>
            <a:ext cx="1903725" cy="1607631"/>
          </a:xfrm>
          <a:prstGeom prst="roundRect">
            <a:avLst>
              <a:gd name="adj" fmla="val 0"/>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E90564F6-347B-9365-E9C6-B591CC46F022}"/>
              </a:ext>
            </a:extLst>
          </p:cNvPr>
          <p:cNvSpPr/>
          <p:nvPr/>
        </p:nvSpPr>
        <p:spPr>
          <a:xfrm>
            <a:off x="7720717" y="1733000"/>
            <a:ext cx="1542553" cy="229995"/>
          </a:xfrm>
          <a:prstGeom prst="roundRect">
            <a:avLst>
              <a:gd name="adj" fmla="val 36666"/>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5951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2" grpId="0" animBg="1"/>
      <p:bldP spid="13"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Experiments</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dirty="0">
                <a:latin typeface="Calibri" panose="020F0502020204030204" pitchFamily="34" charset="0"/>
                <a:cs typeface="Calibri" panose="020F0502020204030204" pitchFamily="34" charset="0"/>
              </a:rPr>
              <a:t>Classification </a:t>
            </a:r>
            <a:r>
              <a:rPr kumimoji="1" lang="en-US" altLang="ja-JP" b="1" dirty="0">
                <a:latin typeface="Calibri" panose="020F0502020204030204" pitchFamily="34" charset="0"/>
                <a:cs typeface="Calibri" panose="020F0502020204030204" pitchFamily="34" charset="0"/>
              </a:rPr>
              <a:t>Performance</a:t>
            </a:r>
          </a:p>
          <a:p>
            <a:pPr lvl="1"/>
            <a:r>
              <a:rPr kumimoji="1" lang="en-US" altLang="ja-JP" dirty="0">
                <a:latin typeface="Calibri" panose="020F0502020204030204" pitchFamily="34" charset="0"/>
                <a:cs typeface="Calibri" panose="020F0502020204030204" pitchFamily="34" charset="0"/>
              </a:rPr>
              <a:t>Perform malware </a:t>
            </a:r>
            <a:r>
              <a:rPr kumimoji="1" lang="en-US" altLang="ja-JP" b="1" dirty="0">
                <a:latin typeface="Calibri" panose="020F0502020204030204" pitchFamily="34" charset="0"/>
                <a:cs typeface="Calibri" panose="020F0502020204030204" pitchFamily="34" charset="0"/>
              </a:rPr>
              <a:t>family</a:t>
            </a:r>
            <a:r>
              <a:rPr kumimoji="1" lang="en-US" altLang="ja-JP" dirty="0">
                <a:latin typeface="Calibri" panose="020F0502020204030204" pitchFamily="34" charset="0"/>
                <a:cs typeface="Calibri" panose="020F0502020204030204" pitchFamily="34" charset="0"/>
              </a:rPr>
              <a:t> classification</a:t>
            </a:r>
          </a:p>
          <a:p>
            <a:pPr lvl="1"/>
            <a:r>
              <a:rPr kumimoji="1" lang="en-US" altLang="ja-JP" dirty="0">
                <a:latin typeface="Calibri" panose="020F0502020204030204" pitchFamily="34" charset="0"/>
                <a:cs typeface="Calibri" panose="020F0502020204030204" pitchFamily="34" charset="0"/>
              </a:rPr>
              <a:t>Compare with demonstration results of existing studies by Ma et al.</a:t>
            </a:r>
          </a:p>
          <a:p>
            <a:pPr lvl="1"/>
            <a:r>
              <a:rPr kumimoji="1" lang="en-US" altLang="ja-JP" dirty="0">
                <a:latin typeface="Calibri" panose="020F0502020204030204" pitchFamily="34" charset="0"/>
                <a:cs typeface="Calibri" panose="020F0502020204030204" pitchFamily="34" charset="0"/>
              </a:rPr>
              <a:t>Conduct a replicated experiment of GEMAL (using FCG but not interpretable)</a:t>
            </a:r>
          </a:p>
          <a:p>
            <a:pPr lvl="1"/>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Classification </a:t>
            </a:r>
            <a:r>
              <a:rPr kumimoji="1" lang="en-US" altLang="ja-JP" b="1" dirty="0">
                <a:latin typeface="Calibri" panose="020F0502020204030204" pitchFamily="34" charset="0"/>
                <a:cs typeface="Calibri" panose="020F0502020204030204" pitchFamily="34" charset="0"/>
              </a:rPr>
              <a:t>Interpretability</a:t>
            </a:r>
          </a:p>
          <a:p>
            <a:pPr lvl="1"/>
            <a:r>
              <a:rPr kumimoji="1" lang="en-US" altLang="ja-JP" dirty="0">
                <a:latin typeface="Calibri" panose="020F0502020204030204" pitchFamily="34" charset="0"/>
                <a:cs typeface="Calibri" panose="020F0502020204030204" pitchFamily="34" charset="0"/>
              </a:rPr>
              <a:t>Perform malware </a:t>
            </a:r>
            <a:r>
              <a:rPr kumimoji="1" lang="en-US" altLang="ja-JP" b="1" dirty="0">
                <a:latin typeface="Calibri" panose="020F0502020204030204" pitchFamily="34" charset="0"/>
                <a:cs typeface="Calibri" panose="020F0502020204030204" pitchFamily="34" charset="0"/>
              </a:rPr>
              <a:t>category</a:t>
            </a:r>
            <a:r>
              <a:rPr kumimoji="1" lang="en-US" altLang="ja-JP" dirty="0">
                <a:latin typeface="Calibri" panose="020F0502020204030204" pitchFamily="34" charset="0"/>
                <a:cs typeface="Calibri" panose="020F0502020204030204" pitchFamily="34" charset="0"/>
              </a:rPr>
              <a:t> classification</a:t>
            </a:r>
          </a:p>
          <a:p>
            <a:pPr lvl="1"/>
            <a:r>
              <a:rPr lang="en-US" altLang="ja-JP" dirty="0">
                <a:latin typeface="Calibri" panose="020F0502020204030204" pitchFamily="34" charset="0"/>
                <a:cs typeface="Calibri" panose="020F0502020204030204" pitchFamily="34" charset="0"/>
              </a:rPr>
              <a:t>E</a:t>
            </a:r>
            <a:r>
              <a:rPr kumimoji="1" lang="en-US" altLang="ja-JP" dirty="0">
                <a:latin typeface="Calibri" panose="020F0502020204030204" pitchFamily="34" charset="0"/>
                <a:cs typeface="Calibri" panose="020F0502020204030204" pitchFamily="34" charset="0"/>
              </a:rPr>
              <a:t>xtract the importance ranking of functions as explanations</a:t>
            </a:r>
          </a:p>
          <a:p>
            <a:pPr lvl="1"/>
            <a:r>
              <a:rPr lang="en-US" altLang="ja-JP" dirty="0">
                <a:latin typeface="Calibri" panose="020F0502020204030204" pitchFamily="34" charset="0"/>
                <a:cs typeface="Calibri" panose="020F0502020204030204" pitchFamily="34" charset="0"/>
              </a:rPr>
              <a:t>Confirm</a:t>
            </a:r>
            <a:r>
              <a:rPr kumimoji="1" lang="en-US" altLang="ja-JP" dirty="0">
                <a:latin typeface="Calibri" panose="020F0502020204030204" pitchFamily="34" charset="0"/>
                <a:cs typeface="Calibri" panose="020F0502020204030204" pitchFamily="34" charset="0"/>
              </a:rPr>
              <a:t> the effectiveness of these explanations</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15</a:t>
            </a:fld>
            <a:endParaRPr kumimoji="1" lang="ja-JP" altLang="en-US"/>
          </a:p>
        </p:txBody>
      </p:sp>
      <p:sp>
        <p:nvSpPr>
          <p:cNvPr id="4" name="テキスト ボックス 3">
            <a:extLst>
              <a:ext uri="{FF2B5EF4-FFF2-40B4-BE49-F238E27FC236}">
                <a16:creationId xmlns:a16="http://schemas.microsoft.com/office/drawing/2014/main" id="{64177924-18F9-6D6D-7695-003DBF5241DD}"/>
              </a:ext>
            </a:extLst>
          </p:cNvPr>
          <p:cNvSpPr txBox="1"/>
          <p:nvPr/>
        </p:nvSpPr>
        <p:spPr>
          <a:xfrm>
            <a:off x="673073" y="5303915"/>
            <a:ext cx="11110365" cy="1323439"/>
          </a:xfrm>
          <a:prstGeom prst="rect">
            <a:avLst/>
          </a:prstGeom>
          <a:noFill/>
        </p:spPr>
        <p:txBody>
          <a:bodyPr wrap="square">
            <a:spAutoFit/>
          </a:bodyPr>
          <a:lstStyle/>
          <a:p>
            <a:pPr marL="0" indent="0">
              <a:buNone/>
            </a:pPr>
            <a:r>
              <a:rPr kumimoji="1" lang="en-US" altLang="ja-JP" sz="1600">
                <a:latin typeface="Calibri" panose="020F0502020204030204" pitchFamily="34" charset="0"/>
                <a:cs typeface="Calibri" panose="020F0502020204030204" pitchFamily="34" charset="0"/>
              </a:rPr>
              <a:t>Ma, </a:t>
            </a:r>
            <a:r>
              <a:rPr kumimoji="1" lang="en-US" altLang="ja-JP" sz="1600" err="1">
                <a:latin typeface="Calibri" panose="020F0502020204030204" pitchFamily="34" charset="0"/>
                <a:cs typeface="Calibri" panose="020F0502020204030204" pitchFamily="34" charset="0"/>
              </a:rPr>
              <a:t>Yixuan</a:t>
            </a:r>
            <a:r>
              <a:rPr kumimoji="1" lang="en-US" altLang="ja-JP" sz="1600">
                <a:latin typeface="Calibri" panose="020F0502020204030204" pitchFamily="34" charset="0"/>
                <a:cs typeface="Calibri" panose="020F0502020204030204" pitchFamily="34" charset="0"/>
              </a:rPr>
              <a:t> et al. 2021. “A Comprehensive Study on Learning-Based PE Malware Family Classification Methods.” In Proceedings of the 29th ACM Joint Meeting on European Software Engineering Conference and Symposium on the Foundations of Software Engineering, 1314–25. ESEC/FSE 2021.</a:t>
            </a:r>
            <a:endParaRPr lang="en-US" altLang="ja-JP" sz="1600">
              <a:latin typeface="Calibri" panose="020F0502020204030204" pitchFamily="34" charset="0"/>
              <a:cs typeface="Calibri" panose="020F0502020204030204" pitchFamily="34" charset="0"/>
            </a:endParaRPr>
          </a:p>
          <a:p>
            <a:pPr marL="0" indent="0">
              <a:buNone/>
            </a:pPr>
            <a:r>
              <a:rPr kumimoji="1" lang="en-US" altLang="ja-JP" sz="1600">
                <a:latin typeface="Calibri" panose="020F0502020204030204" pitchFamily="34" charset="0"/>
                <a:cs typeface="Calibri" panose="020F0502020204030204" pitchFamily="34" charset="0"/>
              </a:rPr>
              <a:t>Wu, Xiao-Wang et al. 2022. “Embedding Vector Generation Based on Function Call Graph for Effective Malware Detection and Classification.” Neural Computing &amp; Applications.</a:t>
            </a:r>
          </a:p>
        </p:txBody>
      </p:sp>
    </p:spTree>
    <p:extLst>
      <p:ext uri="{BB962C8B-B14F-4D97-AF65-F5344CB8AC3E}">
        <p14:creationId xmlns:p14="http://schemas.microsoft.com/office/powerpoint/2010/main" val="685114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Classification Performance</a:t>
            </a:r>
            <a:endParaRPr kumimoji="1" lang="ja-JP" altLang="en-US" b="1">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16</a:t>
            </a:fld>
            <a:endParaRPr kumimoji="1" lang="ja-JP" altLang="en-US"/>
          </a:p>
        </p:txBody>
      </p:sp>
      <p:graphicFrame>
        <p:nvGraphicFramePr>
          <p:cNvPr id="9" name="表 9">
            <a:extLst>
              <a:ext uri="{FF2B5EF4-FFF2-40B4-BE49-F238E27FC236}">
                <a16:creationId xmlns:a16="http://schemas.microsoft.com/office/drawing/2014/main" id="{62D9DE9D-DC72-F8C3-42CF-C38F0FEBECE6}"/>
              </a:ext>
            </a:extLst>
          </p:cNvPr>
          <p:cNvGraphicFramePr>
            <a:graphicFrameLocks noGrp="1"/>
          </p:cNvGraphicFramePr>
          <p:nvPr>
            <p:extLst>
              <p:ext uri="{D42A27DB-BD31-4B8C-83A1-F6EECF244321}">
                <p14:modId xmlns:p14="http://schemas.microsoft.com/office/powerpoint/2010/main" val="1839926274"/>
              </p:ext>
            </p:extLst>
          </p:nvPr>
        </p:nvGraphicFramePr>
        <p:xfrm>
          <a:off x="226578" y="978563"/>
          <a:ext cx="10260698" cy="3996024"/>
        </p:xfrm>
        <a:graphic>
          <a:graphicData uri="http://schemas.openxmlformats.org/drawingml/2006/table">
            <a:tbl>
              <a:tblPr firstRow="1" bandRow="1">
                <a:tableStyleId>{5940675A-B579-460E-94D1-54222C63F5DA}</a:tableStyleId>
              </a:tblPr>
              <a:tblGrid>
                <a:gridCol w="1302817">
                  <a:extLst>
                    <a:ext uri="{9D8B030D-6E8A-4147-A177-3AD203B41FA5}">
                      <a16:colId xmlns:a16="http://schemas.microsoft.com/office/drawing/2014/main" val="3018128419"/>
                    </a:ext>
                  </a:extLst>
                </a:gridCol>
                <a:gridCol w="1560705">
                  <a:extLst>
                    <a:ext uri="{9D8B030D-6E8A-4147-A177-3AD203B41FA5}">
                      <a16:colId xmlns:a16="http://schemas.microsoft.com/office/drawing/2014/main" val="4197733643"/>
                    </a:ext>
                  </a:extLst>
                </a:gridCol>
                <a:gridCol w="924647">
                  <a:extLst>
                    <a:ext uri="{9D8B030D-6E8A-4147-A177-3AD203B41FA5}">
                      <a16:colId xmlns:a16="http://schemas.microsoft.com/office/drawing/2014/main" val="191768287"/>
                    </a:ext>
                  </a:extLst>
                </a:gridCol>
                <a:gridCol w="924647">
                  <a:extLst>
                    <a:ext uri="{9D8B030D-6E8A-4147-A177-3AD203B41FA5}">
                      <a16:colId xmlns:a16="http://schemas.microsoft.com/office/drawing/2014/main" val="1687498437"/>
                    </a:ext>
                  </a:extLst>
                </a:gridCol>
                <a:gridCol w="924647">
                  <a:extLst>
                    <a:ext uri="{9D8B030D-6E8A-4147-A177-3AD203B41FA5}">
                      <a16:colId xmlns:a16="http://schemas.microsoft.com/office/drawing/2014/main" val="3693308076"/>
                    </a:ext>
                  </a:extLst>
                </a:gridCol>
                <a:gridCol w="924647">
                  <a:extLst>
                    <a:ext uri="{9D8B030D-6E8A-4147-A177-3AD203B41FA5}">
                      <a16:colId xmlns:a16="http://schemas.microsoft.com/office/drawing/2014/main" val="3975902070"/>
                    </a:ext>
                  </a:extLst>
                </a:gridCol>
                <a:gridCol w="924647">
                  <a:extLst>
                    <a:ext uri="{9D8B030D-6E8A-4147-A177-3AD203B41FA5}">
                      <a16:colId xmlns:a16="http://schemas.microsoft.com/office/drawing/2014/main" val="2199568114"/>
                    </a:ext>
                  </a:extLst>
                </a:gridCol>
                <a:gridCol w="924647">
                  <a:extLst>
                    <a:ext uri="{9D8B030D-6E8A-4147-A177-3AD203B41FA5}">
                      <a16:colId xmlns:a16="http://schemas.microsoft.com/office/drawing/2014/main" val="3636997801"/>
                    </a:ext>
                  </a:extLst>
                </a:gridCol>
                <a:gridCol w="924647">
                  <a:extLst>
                    <a:ext uri="{9D8B030D-6E8A-4147-A177-3AD203B41FA5}">
                      <a16:colId xmlns:a16="http://schemas.microsoft.com/office/drawing/2014/main" val="223473417"/>
                    </a:ext>
                  </a:extLst>
                </a:gridCol>
                <a:gridCol w="924647">
                  <a:extLst>
                    <a:ext uri="{9D8B030D-6E8A-4147-A177-3AD203B41FA5}">
                      <a16:colId xmlns:a16="http://schemas.microsoft.com/office/drawing/2014/main" val="3369476833"/>
                    </a:ext>
                  </a:extLst>
                </a:gridCol>
              </a:tblGrid>
              <a:tr h="308872">
                <a:tc rowSpan="2">
                  <a:txBody>
                    <a:bodyPr/>
                    <a:lstStyle/>
                    <a:p>
                      <a:pPr algn="ctr"/>
                      <a:r>
                        <a:rPr kumimoji="1" lang="en-US" altLang="ja-JP" sz="1400">
                          <a:latin typeface="Century" panose="02040604050505020304" pitchFamily="18" charset="0"/>
                        </a:rPr>
                        <a:t>Category</a:t>
                      </a:r>
                      <a:endParaRPr kumimoji="1" lang="ja-JP" altLang="en-US" sz="1400">
                        <a:latin typeface="Century" panose="02040604050505020304" pitchFamily="18" charset="0"/>
                      </a:endParaRPr>
                    </a:p>
                  </a:txBody>
                  <a:tcPr anchor="ctr">
                    <a:lnL w="9525" cap="flat" cmpd="sng" algn="ctr">
                      <a:no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rowSpan="2">
                  <a:txBody>
                    <a:bodyPr/>
                    <a:lstStyle/>
                    <a:p>
                      <a:pPr algn="ctr"/>
                      <a:r>
                        <a:rPr kumimoji="1" lang="en-US" altLang="ja-JP" sz="1400">
                          <a:latin typeface="Century" panose="02040604050505020304" pitchFamily="18" charset="0"/>
                        </a:rPr>
                        <a:t>Model</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gridSpan="4">
                  <a:txBody>
                    <a:bodyPr/>
                    <a:lstStyle/>
                    <a:p>
                      <a:pPr algn="ctr"/>
                      <a:r>
                        <a:rPr kumimoji="1" lang="en-US" altLang="ja-JP" sz="1400" err="1">
                          <a:latin typeface="Century" panose="02040604050505020304" pitchFamily="18" charset="0"/>
                        </a:rPr>
                        <a:t>MalwareBazaar</a:t>
                      </a:r>
                      <a:r>
                        <a:rPr kumimoji="1" lang="en-US" altLang="ja-JP" sz="1400">
                          <a:latin typeface="Century" panose="02040604050505020304" pitchFamily="18" charset="0"/>
                        </a:rPr>
                        <a:t> dataset</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pPr algn="ctr"/>
                      <a:r>
                        <a:rPr kumimoji="1" lang="en-US" altLang="ja-JP" sz="1400">
                          <a:latin typeface="Century" panose="02040604050505020304" pitchFamily="18" charset="0"/>
                        </a:rPr>
                        <a:t>BIG-2015</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5787065"/>
                  </a:ext>
                </a:extLst>
              </a:tr>
              <a:tr h="258144">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300">
                          <a:latin typeface="Century" panose="02040604050505020304" pitchFamily="18" charset="0"/>
                        </a:rPr>
                        <a:t>Accuracy</a:t>
                      </a:r>
                      <a:endParaRPr kumimoji="1" lang="ja-JP" altLang="en-US" sz="13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Precision</a:t>
                      </a:r>
                      <a:endParaRPr kumimoji="1" lang="ja-JP" altLang="en-US" sz="13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Recall</a:t>
                      </a:r>
                      <a:endParaRPr kumimoji="1" lang="ja-JP" altLang="en-US" sz="13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F1-Score</a:t>
                      </a:r>
                      <a:endParaRPr kumimoji="1" lang="ja-JP" altLang="en-US" sz="13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Accuracy</a:t>
                      </a:r>
                      <a:endParaRPr kumimoji="1" lang="ja-JP" altLang="en-US" sz="13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Precision</a:t>
                      </a:r>
                      <a:endParaRPr kumimoji="1" lang="ja-JP" altLang="en-US" sz="13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Recall</a:t>
                      </a:r>
                      <a:endParaRPr kumimoji="1" lang="ja-JP" altLang="en-US" sz="13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300">
                          <a:latin typeface="Century" panose="02040604050505020304" pitchFamily="18" charset="0"/>
                        </a:rPr>
                        <a:t>F1-Score</a:t>
                      </a:r>
                      <a:endParaRPr kumimoji="1" lang="ja-JP" altLang="en-US" sz="13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extLst>
                  <a:ext uri="{0D108BD9-81ED-4DB2-BD59-A6C34878D82A}">
                    <a16:rowId xmlns:a16="http://schemas.microsoft.com/office/drawing/2014/main" val="55978638"/>
                  </a:ext>
                </a:extLst>
              </a:tr>
              <a:tr h="308872">
                <a:tc rowSpan="4">
                  <a:txBody>
                    <a:bodyPr/>
                    <a:lstStyle/>
                    <a:p>
                      <a:pPr algn="ctr"/>
                      <a:r>
                        <a:rPr kumimoji="1" lang="en-US" altLang="ja-JP" sz="1400">
                          <a:latin typeface="Century" panose="02040604050505020304" pitchFamily="18" charset="0"/>
                        </a:rPr>
                        <a:t>Image</a:t>
                      </a:r>
                      <a:endParaRPr kumimoji="1" lang="ja-JP" altLang="en-US" sz="1400">
                        <a:latin typeface="Century" panose="02040604050505020304" pitchFamily="18" charset="0"/>
                      </a:endParaRPr>
                    </a:p>
                  </a:txBody>
                  <a:tcPr anchor="ctr">
                    <a:lnL w="9525" cap="flat" cmpd="sng" algn="ctr">
                      <a:no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ResNet-50</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96.68</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96.91</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96.75</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96.83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98.42</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96.57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95.68</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96.08</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8625333"/>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VGG-16</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96.35</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96.58</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96.54</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96.56</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93.94</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90.32</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81.89</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87.27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51840858"/>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Inception-V3</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95.83</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95.67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95.79</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95.73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96.99</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93.67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94.46</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94.03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04429445"/>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IMCFN</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97.38</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97.53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97.41</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97.47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97.77</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95.93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94.81</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95.13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extLst>
                  <a:ext uri="{0D108BD9-81ED-4DB2-BD59-A6C34878D82A}">
                    <a16:rowId xmlns:a16="http://schemas.microsoft.com/office/drawing/2014/main" val="1287518215"/>
                  </a:ext>
                </a:extLst>
              </a:tr>
              <a:tr h="308872">
                <a:tc rowSpan="2">
                  <a:txBody>
                    <a:bodyPr/>
                    <a:lstStyle/>
                    <a:p>
                      <a:pPr algn="ctr"/>
                      <a:r>
                        <a:rPr kumimoji="1" lang="en-US" altLang="ja-JP" sz="1400">
                          <a:latin typeface="Century" panose="02040604050505020304" pitchFamily="18" charset="0"/>
                        </a:rPr>
                        <a:t>Binary</a:t>
                      </a:r>
                      <a:endParaRPr kumimoji="1" lang="ja-JP" altLang="en-US" sz="1400">
                        <a:latin typeface="Century" panose="02040604050505020304" pitchFamily="18" charset="0"/>
                      </a:endParaRPr>
                    </a:p>
                  </a:txBody>
                  <a:tcPr anchor="ctr">
                    <a:lnL w="9525" cap="flat" cmpd="sng" algn="ctr">
                      <a:no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CBOW+MLP</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97.81</a:t>
                      </a:r>
                      <a:endParaRPr kumimoji="1" lang="ja-JP" altLang="en-US" sz="1400" b="1">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97.92</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98.08</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98.00</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98.41</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97.63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96.67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97.12</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4078878"/>
                  </a:ext>
                </a:extLst>
              </a:tr>
              <a:tr h="308872">
                <a:tc vMerge="1">
                  <a:txBody>
                    <a:bodyPr/>
                    <a:lstStyle/>
                    <a:p>
                      <a:endParaRPr kumimoji="1" lang="ja-JP" altLang="en-US"/>
                    </a:p>
                  </a:txBody>
                  <a:tcPr/>
                </a:tc>
                <a:tc>
                  <a:txBody>
                    <a:bodyPr/>
                    <a:lstStyle/>
                    <a:p>
                      <a:pPr algn="ctr"/>
                      <a:r>
                        <a:rPr kumimoji="1" lang="en-US" altLang="ja-JP" sz="1400" err="1">
                          <a:latin typeface="Century" panose="02040604050505020304" pitchFamily="18" charset="0"/>
                        </a:rPr>
                        <a:t>MalConv</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95.92</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96.04</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96.43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96.20</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97.02</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94.34</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92.62</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93.33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extLst>
                  <a:ext uri="{0D108BD9-81ED-4DB2-BD59-A6C34878D82A}">
                    <a16:rowId xmlns:a16="http://schemas.microsoft.com/office/drawing/2014/main" val="752529589"/>
                  </a:ext>
                </a:extLst>
              </a:tr>
              <a:tr h="308872">
                <a:tc rowSpan="5">
                  <a:txBody>
                    <a:bodyPr/>
                    <a:lstStyle/>
                    <a:p>
                      <a:pPr algn="ctr"/>
                      <a:r>
                        <a:rPr kumimoji="1" lang="en-US" altLang="ja-JP" sz="1400">
                          <a:latin typeface="Century" panose="02040604050505020304" pitchFamily="18" charset="0"/>
                        </a:rPr>
                        <a:t>Disassembly</a:t>
                      </a:r>
                      <a:endParaRPr kumimoji="1" lang="ja-JP" altLang="en-US" sz="1400">
                        <a:latin typeface="Century" panose="02040604050505020304" pitchFamily="18" charset="0"/>
                      </a:endParaRPr>
                    </a:p>
                  </a:txBody>
                  <a:tcPr anchor="ctr">
                    <a:lnL w="9525" cap="flat" cmpd="sng" algn="ctr">
                      <a:no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MAGIC</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92.82</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88.03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87.36</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87.45</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98.05</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96.75</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94.03</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95.14</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2">
                          <a:lumMod val="25000"/>
                        </a:schemeClr>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76781668"/>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Word2vec+KNN</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95.64</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93.34</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94.29</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93.79</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98.07</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96.41</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96.51</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96.45</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43194491"/>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MCSC</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96.80</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94.97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94.51</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94.70</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97.94</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95.97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96.17</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96.06</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374143"/>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FCGAT</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98.11</a:t>
                      </a:r>
                      <a:endParaRPr kumimoji="1" lang="ja-JP" altLang="en-US" sz="1400" b="1">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98.03</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98.27</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98.15</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99.27</a:t>
                      </a:r>
                      <a:endParaRPr kumimoji="1" lang="ja-JP" altLang="en-US" sz="1400" b="1">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97.93</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98.45</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sz="1400" b="1">
                          <a:latin typeface="Century" panose="02040604050505020304" pitchFamily="18" charset="0"/>
                        </a:rPr>
                        <a:t>98.18</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46626127"/>
                  </a:ext>
                </a:extLst>
              </a:tr>
              <a:tr h="308872">
                <a:tc vMerge="1">
                  <a:txBody>
                    <a:bodyPr/>
                    <a:lstStyle/>
                    <a:p>
                      <a:endParaRPr kumimoji="1" lang="ja-JP" altLang="en-US"/>
                    </a:p>
                  </a:txBody>
                  <a:tcPr/>
                </a:tc>
                <a:tc>
                  <a:txBody>
                    <a:bodyPr/>
                    <a:lstStyle/>
                    <a:p>
                      <a:pPr algn="ctr"/>
                      <a:r>
                        <a:rPr kumimoji="1" lang="en-US" altLang="ja-JP" sz="1400">
                          <a:latin typeface="Century" panose="02040604050505020304" pitchFamily="18" charset="0"/>
                        </a:rPr>
                        <a:t>GEMAL</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97.71</a:t>
                      </a:r>
                      <a:endParaRPr kumimoji="1" lang="ja-JP" altLang="en-US" sz="1400">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97.65</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98.00</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a:latin typeface="Century" panose="02040604050505020304" pitchFamily="18" charset="0"/>
                        </a:rPr>
                        <a:t>97.82</a:t>
                      </a:r>
                      <a:endParaRPr kumimoji="1" lang="ja-JP" altLang="en-US" sz="140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2">
                          <a:lumMod val="25000"/>
                        </a:schemeClr>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99.37</a:t>
                      </a:r>
                      <a:endParaRPr kumimoji="1" lang="ja-JP" altLang="en-US" sz="1400" b="1">
                        <a:latin typeface="Century" panose="02040604050505020304" pitchFamily="18" charset="0"/>
                      </a:endParaRPr>
                    </a:p>
                  </a:txBody>
                  <a:tcPr anchor="ctr">
                    <a:lnL w="9525" cap="flat" cmpd="sng" algn="ctr">
                      <a:solidFill>
                        <a:schemeClr val="bg2">
                          <a:lumMod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98.26</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b="1">
                          <a:latin typeface="Century" panose="02040604050505020304" pitchFamily="18" charset="0"/>
                        </a:rPr>
                        <a:t>98.48</a:t>
                      </a:r>
                      <a:endParaRPr kumimoji="1" lang="ja-JP" altLang="en-US" sz="1400" b="1">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tc>
                  <a:txBody>
                    <a:bodyPr/>
                    <a:lstStyle/>
                    <a:p>
                      <a:pPr algn="ctr"/>
                      <a:r>
                        <a:rPr kumimoji="1" lang="en-US" altLang="ja-JP" sz="1400" b="1" dirty="0">
                          <a:latin typeface="Century" panose="02040604050505020304" pitchFamily="18" charset="0"/>
                        </a:rPr>
                        <a:t>98.37</a:t>
                      </a:r>
                      <a:endParaRPr kumimoji="1" lang="ja-JP" altLang="en-US" sz="1400" b="1" dirty="0">
                        <a:latin typeface="Century" panose="02040604050505020304" pitchFamily="18" charset="0"/>
                      </a:endParaRPr>
                    </a:p>
                  </a:txBody>
                  <a:tcPr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25000"/>
                        </a:schemeClr>
                      </a:solidFill>
                      <a:prstDash val="solid"/>
                      <a:round/>
                      <a:headEnd type="none" w="med" len="med"/>
                      <a:tailEnd type="none" w="med" len="med"/>
                    </a:lnB>
                  </a:tcPr>
                </a:tc>
                <a:extLst>
                  <a:ext uri="{0D108BD9-81ED-4DB2-BD59-A6C34878D82A}">
                    <a16:rowId xmlns:a16="http://schemas.microsoft.com/office/drawing/2014/main" val="4218158389"/>
                  </a:ext>
                </a:extLst>
              </a:tr>
            </a:tbl>
          </a:graphicData>
        </a:graphic>
      </p:graphicFrame>
      <p:sp>
        <p:nvSpPr>
          <p:cNvPr id="13" name="左中かっこ 12">
            <a:extLst>
              <a:ext uri="{FF2B5EF4-FFF2-40B4-BE49-F238E27FC236}">
                <a16:creationId xmlns:a16="http://schemas.microsoft.com/office/drawing/2014/main" id="{CC854233-6162-1F92-A91C-57FB913FDB7D}"/>
              </a:ext>
            </a:extLst>
          </p:cNvPr>
          <p:cNvSpPr/>
          <p:nvPr/>
        </p:nvSpPr>
        <p:spPr>
          <a:xfrm rot="16200000">
            <a:off x="4819732" y="3435987"/>
            <a:ext cx="203646" cy="3557310"/>
          </a:xfrm>
          <a:prstGeom prst="leftBrace">
            <a:avLst>
              <a:gd name="adj1" fmla="val 23703"/>
              <a:gd name="adj2" fmla="val 50000"/>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a:extLst>
              <a:ext uri="{FF2B5EF4-FFF2-40B4-BE49-F238E27FC236}">
                <a16:creationId xmlns:a16="http://schemas.microsoft.com/office/drawing/2014/main" id="{5A141CDA-9DDA-6EB2-75FF-674F815EE3E3}"/>
              </a:ext>
            </a:extLst>
          </p:cNvPr>
          <p:cNvSpPr/>
          <p:nvPr/>
        </p:nvSpPr>
        <p:spPr>
          <a:xfrm rot="10800000">
            <a:off x="10604188" y="1657331"/>
            <a:ext cx="272183" cy="2671908"/>
          </a:xfrm>
          <a:prstGeom prst="leftBrace">
            <a:avLst>
              <a:gd name="adj1" fmla="val 23703"/>
              <a:gd name="adj2" fmla="val 50000"/>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E30546E-45C8-4A65-5A7E-B68989942E06}"/>
              </a:ext>
            </a:extLst>
          </p:cNvPr>
          <p:cNvSpPr txBox="1"/>
          <p:nvPr/>
        </p:nvSpPr>
        <p:spPr>
          <a:xfrm>
            <a:off x="10844792" y="4474919"/>
            <a:ext cx="1015434" cy="369332"/>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by us</a:t>
            </a:r>
            <a:endParaRPr kumimoji="1" lang="ja-JP" altLang="en-US">
              <a:latin typeface="Calibri" panose="020F0502020204030204" pitchFamily="34" charset="0"/>
              <a:cs typeface="Calibri" panose="020F0502020204030204" pitchFamily="34" charset="0"/>
            </a:endParaRPr>
          </a:p>
        </p:txBody>
      </p:sp>
      <p:sp>
        <p:nvSpPr>
          <p:cNvPr id="16" name="テキスト ボックス 15">
            <a:extLst>
              <a:ext uri="{FF2B5EF4-FFF2-40B4-BE49-F238E27FC236}">
                <a16:creationId xmlns:a16="http://schemas.microsoft.com/office/drawing/2014/main" id="{09302C2F-3C2B-41F4-9970-DD54A06CA946}"/>
              </a:ext>
            </a:extLst>
          </p:cNvPr>
          <p:cNvSpPr txBox="1"/>
          <p:nvPr/>
        </p:nvSpPr>
        <p:spPr>
          <a:xfrm>
            <a:off x="10725568" y="2793884"/>
            <a:ext cx="1606152" cy="369332"/>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by Ma et al.</a:t>
            </a:r>
            <a:endParaRPr kumimoji="1" lang="ja-JP" altLang="en-US">
              <a:latin typeface="Calibri" panose="020F0502020204030204" pitchFamily="34" charset="0"/>
              <a:cs typeface="Calibri" panose="020F0502020204030204" pitchFamily="34" charset="0"/>
            </a:endParaRPr>
          </a:p>
        </p:txBody>
      </p:sp>
      <p:sp>
        <p:nvSpPr>
          <p:cNvPr id="17" name="左中かっこ 16">
            <a:extLst>
              <a:ext uri="{FF2B5EF4-FFF2-40B4-BE49-F238E27FC236}">
                <a16:creationId xmlns:a16="http://schemas.microsoft.com/office/drawing/2014/main" id="{A31A428D-FC7A-864D-15A7-7D237B14A060}"/>
              </a:ext>
            </a:extLst>
          </p:cNvPr>
          <p:cNvSpPr/>
          <p:nvPr/>
        </p:nvSpPr>
        <p:spPr>
          <a:xfrm rot="10800000">
            <a:off x="10604187" y="4375363"/>
            <a:ext cx="295359" cy="599222"/>
          </a:xfrm>
          <a:prstGeom prst="leftBrace">
            <a:avLst>
              <a:gd name="adj1" fmla="val 23703"/>
              <a:gd name="adj2" fmla="val 50000"/>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1AEE77A-8F4B-28A9-7DD1-1355DB931C54}"/>
              </a:ext>
            </a:extLst>
          </p:cNvPr>
          <p:cNvSpPr txBox="1"/>
          <p:nvPr/>
        </p:nvSpPr>
        <p:spPr>
          <a:xfrm>
            <a:off x="3150153" y="5428286"/>
            <a:ext cx="3706991" cy="646331"/>
          </a:xfrm>
          <a:prstGeom prst="rect">
            <a:avLst/>
          </a:prstGeom>
          <a:noFill/>
        </p:spPr>
        <p:txBody>
          <a:bodyPr wrap="square">
            <a:spAutoFit/>
          </a:bodyPr>
          <a:lstStyle/>
          <a:p>
            <a:r>
              <a:rPr kumimoji="1" lang="en-US" altLang="ja-JP">
                <a:latin typeface="Calibri" panose="020F0502020204030204" pitchFamily="34" charset="0"/>
                <a:cs typeface="Calibri" panose="020F0502020204030204" pitchFamily="34" charset="0"/>
              </a:rPr>
              <a:t>FCGAT outperforms all other methods </a:t>
            </a:r>
          </a:p>
          <a:p>
            <a:r>
              <a:rPr kumimoji="1" lang="en-US" altLang="ja-JP">
                <a:latin typeface="Calibri" panose="020F0502020204030204" pitchFamily="34" charset="0"/>
                <a:cs typeface="Calibri" panose="020F0502020204030204" pitchFamily="34" charset="0"/>
              </a:rPr>
              <a:t>on all metrics</a:t>
            </a:r>
            <a:endParaRPr lang="ja-JP" altLang="en-US"/>
          </a:p>
        </p:txBody>
      </p:sp>
      <p:sp>
        <p:nvSpPr>
          <p:cNvPr id="20" name="左中かっこ 19">
            <a:extLst>
              <a:ext uri="{FF2B5EF4-FFF2-40B4-BE49-F238E27FC236}">
                <a16:creationId xmlns:a16="http://schemas.microsoft.com/office/drawing/2014/main" id="{0A208D20-DE64-75CD-4AF9-D228A64B1ED3}"/>
              </a:ext>
            </a:extLst>
          </p:cNvPr>
          <p:cNvSpPr/>
          <p:nvPr/>
        </p:nvSpPr>
        <p:spPr>
          <a:xfrm rot="16200000">
            <a:off x="8533976" y="3435987"/>
            <a:ext cx="203646" cy="3557310"/>
          </a:xfrm>
          <a:prstGeom prst="leftBrace">
            <a:avLst>
              <a:gd name="adj1" fmla="val 23703"/>
              <a:gd name="adj2" fmla="val 50000"/>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5E819C5-5175-D759-B3A4-223A6F72543E}"/>
              </a:ext>
            </a:extLst>
          </p:cNvPr>
          <p:cNvSpPr txBox="1"/>
          <p:nvPr/>
        </p:nvSpPr>
        <p:spPr>
          <a:xfrm>
            <a:off x="6565622" y="5407381"/>
            <a:ext cx="4140353" cy="646331"/>
          </a:xfrm>
          <a:prstGeom prst="rect">
            <a:avLst/>
          </a:prstGeom>
          <a:noFill/>
        </p:spPr>
        <p:txBody>
          <a:bodyPr wrap="square">
            <a:spAutoFit/>
          </a:bodyPr>
          <a:lstStyle/>
          <a:p>
            <a:pPr lvl="1"/>
            <a:r>
              <a:rPr kumimoji="1" lang="en-US" altLang="ja-JP" dirty="0">
                <a:latin typeface="Calibri" panose="020F0502020204030204" pitchFamily="34" charset="0"/>
                <a:cs typeface="Calibri" panose="020F0502020204030204" pitchFamily="34" charset="0"/>
              </a:rPr>
              <a:t>FCGAT is equivalent to </a:t>
            </a:r>
          </a:p>
          <a:p>
            <a:pPr lvl="1"/>
            <a:r>
              <a:rPr kumimoji="1" lang="en-US" altLang="ja-JP" dirty="0">
                <a:latin typeface="Calibri" panose="020F0502020204030204" pitchFamily="34" charset="0"/>
                <a:cs typeface="Calibri" panose="020F0502020204030204" pitchFamily="34" charset="0"/>
              </a:rPr>
              <a:t>the replication experiment of GEMAL</a:t>
            </a:r>
          </a:p>
        </p:txBody>
      </p:sp>
    </p:spTree>
    <p:extLst>
      <p:ext uri="{BB962C8B-B14F-4D97-AF65-F5344CB8AC3E}">
        <p14:creationId xmlns:p14="http://schemas.microsoft.com/office/powerpoint/2010/main" val="177911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Classification Interpretability</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dirty="0">
                <a:latin typeface="Calibri" panose="020F0502020204030204" pitchFamily="34" charset="0"/>
                <a:cs typeface="Calibri" panose="020F0502020204030204" pitchFamily="34" charset="0"/>
              </a:rPr>
              <a:t>Malware category classification</a:t>
            </a:r>
          </a:p>
          <a:p>
            <a:pPr lvl="1"/>
            <a:r>
              <a:rPr lang="en-US" altLang="ja-JP" dirty="0">
                <a:latin typeface="Calibri" panose="020F0502020204030204" pitchFamily="34" charset="0"/>
                <a:cs typeface="Calibri" panose="020F0502020204030204" pitchFamily="34" charset="0"/>
              </a:rPr>
              <a:t>M</a:t>
            </a:r>
            <a:r>
              <a:rPr kumimoji="1" lang="en-US" altLang="ja-JP" dirty="0">
                <a:latin typeface="Calibri" panose="020F0502020204030204" pitchFamily="34" charset="0"/>
                <a:cs typeface="Calibri" panose="020F0502020204030204" pitchFamily="34" charset="0"/>
              </a:rPr>
              <a:t>alicious behavior is more common in categories </a:t>
            </a:r>
          </a:p>
          <a:p>
            <a:r>
              <a:rPr kumimoji="1" lang="en-US" altLang="ja-JP" dirty="0">
                <a:latin typeface="Calibri" panose="020F0502020204030204" pitchFamily="34" charset="0"/>
                <a:cs typeface="Calibri" panose="020F0502020204030204" pitchFamily="34" charset="0"/>
              </a:rPr>
              <a:t>Dataset: BODMAS-8cat</a:t>
            </a:r>
          </a:p>
          <a:p>
            <a:pPr lvl="1"/>
            <a:r>
              <a:rPr kumimoji="1" lang="en-US" altLang="ja-JP" dirty="0">
                <a:latin typeface="Calibri" panose="020F0502020204030204" pitchFamily="34" charset="0"/>
                <a:cs typeface="Calibri" panose="020F0502020204030204" pitchFamily="34" charset="0"/>
              </a:rPr>
              <a:t>Exclude packed samples detected by </a:t>
            </a:r>
            <a:r>
              <a:rPr kumimoji="1" lang="en-US" altLang="ja-JP" dirty="0" err="1">
                <a:latin typeface="Calibri" panose="020F0502020204030204" pitchFamily="34" charset="0"/>
                <a:cs typeface="Calibri" panose="020F0502020204030204" pitchFamily="34" charset="0"/>
              </a:rPr>
              <a:t>peid</a:t>
            </a:r>
            <a:r>
              <a:rPr kumimoji="1" lang="en-US" altLang="ja-JP" dirty="0">
                <a:latin typeface="Calibri" panose="020F0502020204030204" pitchFamily="34" charset="0"/>
                <a:cs typeface="Calibri" panose="020F0502020204030204" pitchFamily="34" charset="0"/>
              </a:rPr>
              <a:t> from BODMAS</a:t>
            </a:r>
          </a:p>
          <a:p>
            <a:endParaRPr kumimoji="1" lang="en-US" altLang="ja-JP" dirty="0">
              <a:latin typeface="Calibri" panose="020F0502020204030204" pitchFamily="34" charset="0"/>
              <a:cs typeface="Calibri" panose="020F0502020204030204" pitchFamily="34" charset="0"/>
            </a:endParaRPr>
          </a:p>
          <a:p>
            <a:endParaRPr kumimoji="1"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23316B14-75A0-88A8-D807-AD709C02566E}"/>
              </a:ext>
            </a:extLst>
          </p:cNvPr>
          <p:cNvPicPr>
            <a:picLocks noChangeAspect="1"/>
          </p:cNvPicPr>
          <p:nvPr/>
        </p:nvPicPr>
        <p:blipFill>
          <a:blip r:embed="rId3"/>
          <a:stretch>
            <a:fillRect/>
          </a:stretch>
        </p:blipFill>
        <p:spPr>
          <a:xfrm>
            <a:off x="3409740" y="2933163"/>
            <a:ext cx="5621079" cy="2765489"/>
          </a:xfrm>
          <a:prstGeom prst="rect">
            <a:avLst/>
          </a:prstGeom>
        </p:spPr>
      </p:pic>
      <p:sp>
        <p:nvSpPr>
          <p:cNvPr id="4" name="テキスト ボックス 3">
            <a:extLst>
              <a:ext uri="{FF2B5EF4-FFF2-40B4-BE49-F238E27FC236}">
                <a16:creationId xmlns:a16="http://schemas.microsoft.com/office/drawing/2014/main" id="{6DB71AF5-9EA9-A55A-9CE5-D503AC6DDE7D}"/>
              </a:ext>
            </a:extLst>
          </p:cNvPr>
          <p:cNvSpPr txBox="1"/>
          <p:nvPr/>
        </p:nvSpPr>
        <p:spPr>
          <a:xfrm>
            <a:off x="673073" y="6090299"/>
            <a:ext cx="11110365" cy="584775"/>
          </a:xfrm>
          <a:prstGeom prst="rect">
            <a:avLst/>
          </a:prstGeom>
          <a:noFill/>
        </p:spPr>
        <p:txBody>
          <a:bodyPr wrap="square">
            <a:spAutoFit/>
          </a:bodyPr>
          <a:lstStyle/>
          <a:p>
            <a:pPr marL="0" indent="0">
              <a:buNone/>
            </a:pPr>
            <a:r>
              <a:rPr kumimoji="1" lang="en-US" altLang="ja-JP" sz="1600">
                <a:latin typeface="Calibri" panose="020F0502020204030204" pitchFamily="34" charset="0"/>
                <a:cs typeface="Calibri" panose="020F0502020204030204" pitchFamily="34" charset="0"/>
              </a:rPr>
              <a:t>Yang, </a:t>
            </a:r>
            <a:r>
              <a:rPr kumimoji="1" lang="en-US" altLang="ja-JP" sz="1600" err="1">
                <a:latin typeface="Calibri" panose="020F0502020204030204" pitchFamily="34" charset="0"/>
                <a:cs typeface="Calibri" panose="020F0502020204030204" pitchFamily="34" charset="0"/>
              </a:rPr>
              <a:t>Limin</a:t>
            </a:r>
            <a:r>
              <a:rPr kumimoji="1" lang="en-US" altLang="ja-JP" sz="1600">
                <a:latin typeface="Calibri" panose="020F0502020204030204" pitchFamily="34" charset="0"/>
                <a:cs typeface="Calibri" panose="020F0502020204030204" pitchFamily="34" charset="0"/>
              </a:rPr>
              <a:t> et al. 2021. “BODMAS: An Open Dataset for Learning Based Temporal Analysis of PE Malware.” In 2021 IEEE Security and Privacy Workshops (SPW), 78–84.</a:t>
            </a:r>
          </a:p>
        </p:txBody>
      </p:sp>
    </p:spTree>
    <p:extLst>
      <p:ext uri="{BB962C8B-B14F-4D97-AF65-F5344CB8AC3E}">
        <p14:creationId xmlns:p14="http://schemas.microsoft.com/office/powerpoint/2010/main" val="154350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a:xfrm>
            <a:off x="61082" y="130980"/>
            <a:ext cx="11162571" cy="676299"/>
          </a:xfrm>
        </p:spPr>
        <p:txBody>
          <a:bodyPr>
            <a:normAutofit/>
          </a:bodyPr>
          <a:lstStyle/>
          <a:p>
            <a:r>
              <a:rPr kumimoji="1" lang="en-US" altLang="ja-JP" sz="3200" b="1" dirty="0">
                <a:latin typeface="Calibri" panose="020F0502020204030204" pitchFamily="34" charset="0"/>
                <a:cs typeface="Calibri" panose="020F0502020204030204" pitchFamily="34" charset="0"/>
              </a:rPr>
              <a:t>How much do </a:t>
            </a:r>
            <a:r>
              <a:rPr kumimoji="1" lang="en-US" altLang="ja-JP" sz="3200" b="1" i="1" dirty="0">
                <a:latin typeface="Calibri" panose="020F0502020204030204" pitchFamily="34" charset="0"/>
                <a:cs typeface="Calibri" panose="020F0502020204030204" pitchFamily="34" charset="0"/>
              </a:rPr>
              <a:t>important</a:t>
            </a:r>
            <a:r>
              <a:rPr kumimoji="1" lang="en-US" altLang="ja-JP" sz="3200" b="1" dirty="0">
                <a:latin typeface="Calibri" panose="020F0502020204030204" pitchFamily="34" charset="0"/>
                <a:cs typeface="Calibri" panose="020F0502020204030204" pitchFamily="34" charset="0"/>
              </a:rPr>
              <a:t> functions contribute to classification?</a:t>
            </a:r>
            <a:endParaRPr kumimoji="1" lang="ja-JP" altLang="en-US" sz="3200" b="1"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a:latin typeface="Calibri" panose="020F0502020204030204" pitchFamily="34" charset="0"/>
                <a:cs typeface="Calibri" panose="020F0502020204030204" pitchFamily="34" charset="0"/>
              </a:rPr>
              <a:t>Measuring the classification performances of subgraphs</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18</a:t>
            </a:fld>
            <a:endParaRPr kumimoji="1" lang="ja-JP" altLang="en-US"/>
          </a:p>
        </p:txBody>
      </p:sp>
      <p:sp>
        <p:nvSpPr>
          <p:cNvPr id="6" name="正方形/長方形 5">
            <a:extLst>
              <a:ext uri="{FF2B5EF4-FFF2-40B4-BE49-F238E27FC236}">
                <a16:creationId xmlns:a16="http://schemas.microsoft.com/office/drawing/2014/main" id="{4FF288F1-3BEA-EEE6-E62E-23EFB98342C4}"/>
              </a:ext>
            </a:extLst>
          </p:cNvPr>
          <p:cNvSpPr/>
          <p:nvPr/>
        </p:nvSpPr>
        <p:spPr>
          <a:xfrm>
            <a:off x="1220389" y="1770656"/>
            <a:ext cx="2365528" cy="282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bg2">
                    <a:lumMod val="25000"/>
                  </a:schemeClr>
                </a:solidFill>
                <a:latin typeface="Times New Roman" panose="02020603050405020304" pitchFamily="18" charset="0"/>
                <a:ea typeface="STKaiti" panose="020B0503020204020204" pitchFamily="2" charset="-122"/>
                <a:cs typeface="Times New Roman" panose="02020603050405020304" pitchFamily="18" charset="0"/>
              </a:rPr>
              <a:t>Importance ranking</a:t>
            </a:r>
            <a:endParaRPr kumimoji="1" lang="ja-JP" altLang="en-US" sz="2000">
              <a:solidFill>
                <a:schemeClr val="bg2">
                  <a:lumMod val="25000"/>
                </a:schemeClr>
              </a:solidFill>
              <a:latin typeface="Times New Roman" panose="02020603050405020304" pitchFamily="18" charset="0"/>
              <a:ea typeface="STKaiti" panose="020B0503020204020204" pitchFamily="2" charset="-122"/>
              <a:cs typeface="Times New Roman" panose="02020603050405020304" pitchFamily="18" charset="0"/>
            </a:endParaRPr>
          </a:p>
        </p:txBody>
      </p:sp>
      <p:graphicFrame>
        <p:nvGraphicFramePr>
          <p:cNvPr id="7" name="表 16">
            <a:extLst>
              <a:ext uri="{FF2B5EF4-FFF2-40B4-BE49-F238E27FC236}">
                <a16:creationId xmlns:a16="http://schemas.microsoft.com/office/drawing/2014/main" id="{533DCA76-FF21-CF35-65CE-FEC419C2652C}"/>
              </a:ext>
            </a:extLst>
          </p:cNvPr>
          <p:cNvGraphicFramePr>
            <a:graphicFrameLocks noGrp="1"/>
          </p:cNvGraphicFramePr>
          <p:nvPr>
            <p:extLst>
              <p:ext uri="{D42A27DB-BD31-4B8C-83A1-F6EECF244321}">
                <p14:modId xmlns:p14="http://schemas.microsoft.com/office/powerpoint/2010/main" val="3597580936"/>
              </p:ext>
            </p:extLst>
          </p:nvPr>
        </p:nvGraphicFramePr>
        <p:xfrm>
          <a:off x="1421127" y="2221221"/>
          <a:ext cx="3334899" cy="3737532"/>
        </p:xfrm>
        <a:graphic>
          <a:graphicData uri="http://schemas.openxmlformats.org/drawingml/2006/table">
            <a:tbl>
              <a:tblPr firstRow="1" bandRow="1">
                <a:tableStyleId>{F5AB1C69-6EDB-4FF4-983F-18BD219EF322}</a:tableStyleId>
              </a:tblPr>
              <a:tblGrid>
                <a:gridCol w="1233725">
                  <a:extLst>
                    <a:ext uri="{9D8B030D-6E8A-4147-A177-3AD203B41FA5}">
                      <a16:colId xmlns:a16="http://schemas.microsoft.com/office/drawing/2014/main" val="997112594"/>
                    </a:ext>
                  </a:extLst>
                </a:gridCol>
                <a:gridCol w="2101174">
                  <a:extLst>
                    <a:ext uri="{9D8B030D-6E8A-4147-A177-3AD203B41FA5}">
                      <a16:colId xmlns:a16="http://schemas.microsoft.com/office/drawing/2014/main" val="3242257382"/>
                    </a:ext>
                  </a:extLst>
                </a:gridCol>
              </a:tblGrid>
              <a:tr h="370840">
                <a:tc>
                  <a:txBody>
                    <a:bodyPr/>
                    <a:lstStyle/>
                    <a:p>
                      <a:pPr algn="ctr"/>
                      <a:r>
                        <a:rPr kumimoji="1" lang="en-US" altLang="ja-JP" b="0">
                          <a:solidFill>
                            <a:schemeClr val="tx1"/>
                          </a:solidFill>
                          <a:latin typeface="Times New Roman" panose="02020603050405020304" pitchFamily="18" charset="0"/>
                          <a:cs typeface="Times New Roman" panose="02020603050405020304" pitchFamily="18" charset="0"/>
                        </a:rPr>
                        <a:t>func3</a:t>
                      </a:r>
                    </a:p>
                  </a:txBody>
                  <a:tcPr>
                    <a:solidFill>
                      <a:srgbClr val="EEF4EC"/>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rgbClr val="EEF4EC"/>
                    </a:solidFill>
                  </a:tcPr>
                </a:tc>
                <a:extLst>
                  <a:ext uri="{0D108BD9-81ED-4DB2-BD59-A6C34878D82A}">
                    <a16:rowId xmlns:a16="http://schemas.microsoft.com/office/drawing/2014/main" val="1155086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a:solidFill>
                            <a:schemeClr val="tx1"/>
                          </a:solidFill>
                          <a:latin typeface="Times New Roman" panose="02020603050405020304" pitchFamily="18" charset="0"/>
                          <a:cs typeface="Times New Roman" panose="02020603050405020304" pitchFamily="18" charset="0"/>
                        </a:rPr>
                        <a:t>func6</a:t>
                      </a:r>
                    </a:p>
                  </a:txBody>
                  <a:tcPr>
                    <a:solidFill>
                      <a:schemeClr val="bg1"/>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7815384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a:solidFill>
                            <a:schemeClr val="tx1"/>
                          </a:solidFill>
                          <a:latin typeface="Times New Roman" panose="02020603050405020304" pitchFamily="18" charset="0"/>
                          <a:cs typeface="Times New Roman" panose="02020603050405020304" pitchFamily="18" charset="0"/>
                        </a:rPr>
                        <a:t>func10</a:t>
                      </a:r>
                    </a:p>
                  </a:txBody>
                  <a:tcPr>
                    <a:solidFill>
                      <a:srgbClr val="EEF4EC"/>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rgbClr val="EEF4EC"/>
                    </a:solidFill>
                  </a:tcPr>
                </a:tc>
                <a:extLst>
                  <a:ext uri="{0D108BD9-81ED-4DB2-BD59-A6C34878D82A}">
                    <a16:rowId xmlns:a16="http://schemas.microsoft.com/office/drawing/2014/main" val="5802861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a:solidFill>
                            <a:schemeClr val="tx1"/>
                          </a:solidFill>
                          <a:latin typeface="Times New Roman" panose="02020603050405020304" pitchFamily="18" charset="0"/>
                          <a:cs typeface="Times New Roman" panose="02020603050405020304" pitchFamily="18" charset="0"/>
                        </a:rPr>
                        <a:t>func52</a:t>
                      </a:r>
                    </a:p>
                  </a:txBody>
                  <a:tcPr>
                    <a:solidFill>
                      <a:schemeClr val="bg1"/>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9949690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a:solidFill>
                            <a:schemeClr val="tx1"/>
                          </a:solidFill>
                          <a:latin typeface="Times New Roman" panose="02020603050405020304" pitchFamily="18" charset="0"/>
                          <a:cs typeface="Times New Roman" panose="02020603050405020304" pitchFamily="18" charset="0"/>
                        </a:rPr>
                        <a:t>func30</a:t>
                      </a:r>
                    </a:p>
                  </a:txBody>
                  <a:tcPr>
                    <a:solidFill>
                      <a:srgbClr val="EEF4EC"/>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rgbClr val="EEF4EC"/>
                    </a:solidFill>
                  </a:tcPr>
                </a:tc>
                <a:extLst>
                  <a:ext uri="{0D108BD9-81ED-4DB2-BD59-A6C34878D82A}">
                    <a16:rowId xmlns:a16="http://schemas.microsoft.com/office/drawing/2014/main" val="45173959"/>
                  </a:ext>
                </a:extLst>
              </a:tr>
              <a:tr h="1141652">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1340494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a:solidFill>
                            <a:schemeClr val="tx1"/>
                          </a:solidFill>
                          <a:latin typeface="Times New Roman" panose="02020603050405020304" pitchFamily="18" charset="0"/>
                          <a:cs typeface="Times New Roman" panose="02020603050405020304" pitchFamily="18" charset="0"/>
                        </a:rPr>
                        <a:t>func70</a:t>
                      </a:r>
                    </a:p>
                  </a:txBody>
                  <a:tcPr>
                    <a:solidFill>
                      <a:srgbClr val="EEF4EC"/>
                    </a:solidFill>
                  </a:tcPr>
                </a:tc>
                <a:tc>
                  <a:txBody>
                    <a:bodyPr/>
                    <a:lstStyle/>
                    <a:p>
                      <a:pPr algn="ctr"/>
                      <a:endParaRPr kumimoji="1" lang="ja-JP" altLang="en-US" b="0">
                        <a:solidFill>
                          <a:schemeClr val="tx1"/>
                        </a:solidFill>
                        <a:latin typeface="Times New Roman" panose="02020603050405020304" pitchFamily="18" charset="0"/>
                        <a:cs typeface="Times New Roman" panose="02020603050405020304" pitchFamily="18" charset="0"/>
                      </a:endParaRPr>
                    </a:p>
                  </a:txBody>
                  <a:tcPr>
                    <a:solidFill>
                      <a:srgbClr val="EEF4EC"/>
                    </a:solidFill>
                  </a:tcPr>
                </a:tc>
                <a:extLst>
                  <a:ext uri="{0D108BD9-81ED-4DB2-BD59-A6C34878D82A}">
                    <a16:rowId xmlns:a16="http://schemas.microsoft.com/office/drawing/2014/main" val="91729517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a:solidFill>
                            <a:schemeClr val="tx1"/>
                          </a:solidFill>
                          <a:latin typeface="Times New Roman" panose="02020603050405020304" pitchFamily="18" charset="0"/>
                          <a:cs typeface="Times New Roman" panose="02020603050405020304" pitchFamily="18" charset="0"/>
                        </a:rPr>
                        <a:t>func33</a:t>
                      </a:r>
                    </a:p>
                  </a:txBody>
                  <a:tcPr>
                    <a:solidFill>
                      <a:schemeClr val="bg1"/>
                    </a:solidFill>
                  </a:tcPr>
                </a:tc>
                <a:tc>
                  <a:txBody>
                    <a:bodyPr/>
                    <a:lstStyle/>
                    <a:p>
                      <a:pPr algn="ctr"/>
                      <a:endParaRPr kumimoji="1" lang="ja-JP" altLang="en-US"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825063317"/>
                  </a:ext>
                </a:extLst>
              </a:tr>
            </a:tbl>
          </a:graphicData>
        </a:graphic>
      </p:graphicFrame>
      <p:sp>
        <p:nvSpPr>
          <p:cNvPr id="8" name="テキスト ボックス 7">
            <a:extLst>
              <a:ext uri="{FF2B5EF4-FFF2-40B4-BE49-F238E27FC236}">
                <a16:creationId xmlns:a16="http://schemas.microsoft.com/office/drawing/2014/main" id="{D9F6C155-09FD-FEE8-B269-61EC7F25275F}"/>
              </a:ext>
            </a:extLst>
          </p:cNvPr>
          <p:cNvSpPr txBox="1"/>
          <p:nvPr/>
        </p:nvSpPr>
        <p:spPr>
          <a:xfrm rot="5400000">
            <a:off x="1854860" y="4437847"/>
            <a:ext cx="393700" cy="369332"/>
          </a:xfrm>
          <a:prstGeom prst="rect">
            <a:avLst/>
          </a:prstGeom>
          <a:noFill/>
        </p:spPr>
        <p:txBody>
          <a:bodyPr wrap="square" rtlCol="0" anchor="ctr">
            <a:spAutoFit/>
          </a:bodyPr>
          <a:lstStyle/>
          <a:p>
            <a:r>
              <a:rPr kumimoji="1" lang="en-US" altLang="ja-JP"/>
              <a:t>…</a:t>
            </a:r>
            <a:endParaRPr kumimoji="1" lang="ja-JP" altLang="en-US"/>
          </a:p>
        </p:txBody>
      </p:sp>
      <p:sp>
        <p:nvSpPr>
          <p:cNvPr id="9" name="テキスト ボックス 8">
            <a:extLst>
              <a:ext uri="{FF2B5EF4-FFF2-40B4-BE49-F238E27FC236}">
                <a16:creationId xmlns:a16="http://schemas.microsoft.com/office/drawing/2014/main" id="{F6A4035C-4445-1765-1B3E-AAA737E97947}"/>
              </a:ext>
            </a:extLst>
          </p:cNvPr>
          <p:cNvSpPr txBox="1"/>
          <p:nvPr/>
        </p:nvSpPr>
        <p:spPr>
          <a:xfrm rot="5400000">
            <a:off x="3513312" y="4437847"/>
            <a:ext cx="393700" cy="369332"/>
          </a:xfrm>
          <a:prstGeom prst="rect">
            <a:avLst/>
          </a:prstGeom>
          <a:noFill/>
        </p:spPr>
        <p:txBody>
          <a:bodyPr wrap="square" rtlCol="0" anchor="ctr">
            <a:spAutoFit/>
          </a:bodyPr>
          <a:lstStyle/>
          <a:p>
            <a:r>
              <a:rPr kumimoji="1" lang="en-US" altLang="ja-JP"/>
              <a:t>…</a:t>
            </a:r>
            <a:endParaRPr kumimoji="1" lang="ja-JP" altLang="en-US"/>
          </a:p>
        </p:txBody>
      </p:sp>
      <p:pic>
        <p:nvPicPr>
          <p:cNvPr id="10" name="図 9" descr="\documentclass{article}&#10;\usepackage{amsmath}&#10;\pagestyle{empty}&#10;\begin{document}&#10;&#10;$\alpha_{3,T} = 0.6$&#10;&#10;&#10;\end{document}" title="IguanaTex Bitmap Display">
            <a:extLst>
              <a:ext uri="{FF2B5EF4-FFF2-40B4-BE49-F238E27FC236}">
                <a16:creationId xmlns:a16="http://schemas.microsoft.com/office/drawing/2014/main" id="{C318BBDA-FBED-3F89-CD0B-38C0529B1A1E}"/>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3195153" y="2321186"/>
            <a:ext cx="860818" cy="184795"/>
          </a:xfrm>
          <a:prstGeom prst="rect">
            <a:avLst/>
          </a:prstGeom>
        </p:spPr>
      </p:pic>
      <p:pic>
        <p:nvPicPr>
          <p:cNvPr id="11" name="図 10" descr="\documentclass{article}&#10;\usepackage{amsmath}&#10;\pagestyle{empty}&#10;\begin{document}&#10;&#10;$\alpha_{6,T} = 0.2$&#10;&#10;&#10;\end{document}" title="IguanaTex Bitmap Display">
            <a:extLst>
              <a:ext uri="{FF2B5EF4-FFF2-40B4-BE49-F238E27FC236}">
                <a16:creationId xmlns:a16="http://schemas.microsoft.com/office/drawing/2014/main" id="{0422D079-5FAB-78D1-B1E1-61F2DC92ED2F}"/>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3195153" y="2708631"/>
            <a:ext cx="859648" cy="184795"/>
          </a:xfrm>
          <a:prstGeom prst="rect">
            <a:avLst/>
          </a:prstGeom>
        </p:spPr>
      </p:pic>
      <p:pic>
        <p:nvPicPr>
          <p:cNvPr id="12" name="図 11" descr="\documentclass{article}&#10;\usepackage{amsmath}&#10;\pagestyle{empty}&#10;\begin{document}&#10;&#10;$\alpha_{10,T} = 0.1$&#10;&#10;&#10;\end{document}" title="IguanaTex Bitmap Display">
            <a:extLst>
              <a:ext uri="{FF2B5EF4-FFF2-40B4-BE49-F238E27FC236}">
                <a16:creationId xmlns:a16="http://schemas.microsoft.com/office/drawing/2014/main" id="{CAB14B0F-810E-598A-5921-E6912ED38D79}"/>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3120421" y="3056511"/>
            <a:ext cx="930993" cy="184795"/>
          </a:xfrm>
          <a:prstGeom prst="rect">
            <a:avLst/>
          </a:prstGeom>
        </p:spPr>
      </p:pic>
      <p:pic>
        <p:nvPicPr>
          <p:cNvPr id="13" name="図 12" descr="\documentclass{article}&#10;\usepackage{amsmath}&#10;\pagestyle{empty}&#10;\begin{document}&#10;&#10;$\alpha_{52,T} = 0.01$&#10;&#10;&#10;\end{document}" title="IguanaTex Bitmap Display">
            <a:extLst>
              <a:ext uri="{FF2B5EF4-FFF2-40B4-BE49-F238E27FC236}">
                <a16:creationId xmlns:a16="http://schemas.microsoft.com/office/drawing/2014/main" id="{C0F03928-59D9-97C6-33E3-3E1004A15AD5}"/>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3120420" y="3455550"/>
            <a:ext cx="1028069" cy="184795"/>
          </a:xfrm>
          <a:prstGeom prst="rect">
            <a:avLst/>
          </a:prstGeom>
        </p:spPr>
      </p:pic>
      <p:pic>
        <p:nvPicPr>
          <p:cNvPr id="14" name="図 13" descr="\documentclass{article}&#10;\usepackage{amsmath}&#10;\pagestyle{empty}&#10;\begin{document}&#10;&#10;$\alpha_{10,T} = 0.005$&#10;&#10;&#10;\end{document}" title="IguanaTex Bitmap Display">
            <a:extLst>
              <a:ext uri="{FF2B5EF4-FFF2-40B4-BE49-F238E27FC236}">
                <a16:creationId xmlns:a16="http://schemas.microsoft.com/office/drawing/2014/main" id="{4329B960-7E48-87C7-97F4-869330EA3DA2}"/>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108018" y="3812047"/>
            <a:ext cx="1130993" cy="184795"/>
          </a:xfrm>
          <a:prstGeom prst="rect">
            <a:avLst/>
          </a:prstGeom>
        </p:spPr>
      </p:pic>
      <p:pic>
        <p:nvPicPr>
          <p:cNvPr id="15" name="図 14" descr="\documentclass{article}&#10;\usepackage{amsmath}&#10;\pagestyle{empty}&#10;\begin{document}&#10;&#10;$\alpha_{10,T} = 0.0000001$&#10;&#10;&#10;\end{document}" title="IguanaTex Bitmap Display">
            <a:extLst>
              <a:ext uri="{FF2B5EF4-FFF2-40B4-BE49-F238E27FC236}">
                <a16:creationId xmlns:a16="http://schemas.microsoft.com/office/drawing/2014/main" id="{12551407-2D6E-E926-902C-1FB529F0147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2953438" y="5327375"/>
            <a:ext cx="1513449" cy="184795"/>
          </a:xfrm>
          <a:prstGeom prst="rect">
            <a:avLst/>
          </a:prstGeom>
        </p:spPr>
      </p:pic>
      <p:pic>
        <p:nvPicPr>
          <p:cNvPr id="16" name="図 15" descr="\documentclass{article}&#10;\usepackage{amsmath}&#10;\pagestyle{empty}&#10;\begin{document}&#10;&#10;$\alpha_{10,T} = 0.00000001$&#10;&#10;&#10;\end{document}" title="IguanaTex Bitmap Display">
            <a:extLst>
              <a:ext uri="{FF2B5EF4-FFF2-40B4-BE49-F238E27FC236}">
                <a16:creationId xmlns:a16="http://schemas.microsoft.com/office/drawing/2014/main" id="{5F97C8D5-66E0-20F6-B619-FB6D025F96D4}"/>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2941038" y="5707556"/>
            <a:ext cx="1610525" cy="184795"/>
          </a:xfrm>
          <a:prstGeom prst="rect">
            <a:avLst/>
          </a:prstGeom>
        </p:spPr>
      </p:pic>
      <p:sp>
        <p:nvSpPr>
          <p:cNvPr id="17" name="右中かっこ 16">
            <a:extLst>
              <a:ext uri="{FF2B5EF4-FFF2-40B4-BE49-F238E27FC236}">
                <a16:creationId xmlns:a16="http://schemas.microsoft.com/office/drawing/2014/main" id="{7ECBD727-C8DD-0F58-8393-1A23BCE9FF6A}"/>
              </a:ext>
            </a:extLst>
          </p:cNvPr>
          <p:cNvSpPr/>
          <p:nvPr/>
        </p:nvSpPr>
        <p:spPr>
          <a:xfrm>
            <a:off x="6169614" y="2238594"/>
            <a:ext cx="207536" cy="654832"/>
          </a:xfrm>
          <a:prstGeom prst="rightBrace">
            <a:avLst>
              <a:gd name="adj1" fmla="val 6795"/>
              <a:gd name="adj2" fmla="val 49310"/>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821B359-03DE-1E1E-7157-853864A784DA}"/>
              </a:ext>
            </a:extLst>
          </p:cNvPr>
          <p:cNvSpPr txBox="1"/>
          <p:nvPr/>
        </p:nvSpPr>
        <p:spPr>
          <a:xfrm>
            <a:off x="6246842" y="2261186"/>
            <a:ext cx="1244119" cy="646331"/>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1%</a:t>
            </a:r>
          </a:p>
          <a:p>
            <a:pPr algn="ctr"/>
            <a:r>
              <a:rPr lang="en-US" altLang="ja-JP">
                <a:latin typeface="Calibri" panose="020F0502020204030204" pitchFamily="34" charset="0"/>
                <a:cs typeface="Calibri" panose="020F0502020204030204" pitchFamily="34" charset="0"/>
              </a:rPr>
              <a:t>subgraph</a:t>
            </a:r>
            <a:endParaRPr kumimoji="1" lang="ja-JP" altLang="en-US">
              <a:latin typeface="Calibri" panose="020F0502020204030204" pitchFamily="34" charset="0"/>
              <a:cs typeface="Calibri" panose="020F0502020204030204" pitchFamily="34" charset="0"/>
            </a:endParaRPr>
          </a:p>
        </p:txBody>
      </p:sp>
      <p:sp>
        <p:nvSpPr>
          <p:cNvPr id="19" name="右中かっこ 18">
            <a:extLst>
              <a:ext uri="{FF2B5EF4-FFF2-40B4-BE49-F238E27FC236}">
                <a16:creationId xmlns:a16="http://schemas.microsoft.com/office/drawing/2014/main" id="{BE91A57D-C668-AB69-1E06-F9154676CEA4}"/>
              </a:ext>
            </a:extLst>
          </p:cNvPr>
          <p:cNvSpPr/>
          <p:nvPr/>
        </p:nvSpPr>
        <p:spPr>
          <a:xfrm>
            <a:off x="4794748" y="2238593"/>
            <a:ext cx="255198" cy="3594172"/>
          </a:xfrm>
          <a:prstGeom prst="rightBrace">
            <a:avLst>
              <a:gd name="adj1" fmla="val 6795"/>
              <a:gd name="adj2" fmla="val 92782"/>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D9753E1-7691-AC0A-9085-7B6C1483AE94}"/>
              </a:ext>
            </a:extLst>
          </p:cNvPr>
          <p:cNvSpPr txBox="1"/>
          <p:nvPr/>
        </p:nvSpPr>
        <p:spPr>
          <a:xfrm>
            <a:off x="5035823" y="5257764"/>
            <a:ext cx="1133791" cy="646331"/>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100%</a:t>
            </a:r>
          </a:p>
          <a:p>
            <a:pPr algn="ctr"/>
            <a:r>
              <a:rPr lang="en-US" altLang="ja-JP">
                <a:latin typeface="Calibri" panose="020F0502020204030204" pitchFamily="34" charset="0"/>
                <a:cs typeface="Calibri" panose="020F0502020204030204" pitchFamily="34" charset="0"/>
              </a:rPr>
              <a:t>subgraph</a:t>
            </a:r>
            <a:endParaRPr kumimoji="1" lang="ja-JP" altLang="en-US">
              <a:latin typeface="Calibri" panose="020F0502020204030204" pitchFamily="34" charset="0"/>
              <a:cs typeface="Calibri" panose="020F0502020204030204" pitchFamily="34" charset="0"/>
            </a:endParaRPr>
          </a:p>
        </p:txBody>
      </p:sp>
      <p:sp>
        <p:nvSpPr>
          <p:cNvPr id="21" name="右中かっこ 20">
            <a:extLst>
              <a:ext uri="{FF2B5EF4-FFF2-40B4-BE49-F238E27FC236}">
                <a16:creationId xmlns:a16="http://schemas.microsoft.com/office/drawing/2014/main" id="{DE6FC3BB-95B1-FBAA-BCF9-AF50C9D681A8}"/>
              </a:ext>
            </a:extLst>
          </p:cNvPr>
          <p:cNvSpPr/>
          <p:nvPr/>
        </p:nvSpPr>
        <p:spPr>
          <a:xfrm>
            <a:off x="5055622" y="2221221"/>
            <a:ext cx="279785" cy="2678081"/>
          </a:xfrm>
          <a:prstGeom prst="rightBrace">
            <a:avLst>
              <a:gd name="adj1" fmla="val 6795"/>
              <a:gd name="adj2" fmla="val 92782"/>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A24ACE23-CAE0-DC4B-CE42-D9328B4D4C8E}"/>
              </a:ext>
            </a:extLst>
          </p:cNvPr>
          <p:cNvSpPr txBox="1"/>
          <p:nvPr/>
        </p:nvSpPr>
        <p:spPr>
          <a:xfrm>
            <a:off x="5270927" y="4369902"/>
            <a:ext cx="1166442" cy="646331"/>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90%</a:t>
            </a:r>
          </a:p>
          <a:p>
            <a:pPr algn="ctr"/>
            <a:r>
              <a:rPr lang="en-US" altLang="ja-JP">
                <a:latin typeface="Calibri" panose="020F0502020204030204" pitchFamily="34" charset="0"/>
                <a:cs typeface="Calibri" panose="020F0502020204030204" pitchFamily="34" charset="0"/>
              </a:rPr>
              <a:t>subgraph</a:t>
            </a:r>
            <a:endParaRPr kumimoji="1" lang="ja-JP" altLang="en-US">
              <a:latin typeface="Calibri" panose="020F0502020204030204" pitchFamily="34" charset="0"/>
              <a:cs typeface="Calibri" panose="020F0502020204030204" pitchFamily="34" charset="0"/>
            </a:endParaRPr>
          </a:p>
        </p:txBody>
      </p:sp>
      <p:sp>
        <p:nvSpPr>
          <p:cNvPr id="23" name="右中かっこ 22">
            <a:extLst>
              <a:ext uri="{FF2B5EF4-FFF2-40B4-BE49-F238E27FC236}">
                <a16:creationId xmlns:a16="http://schemas.microsoft.com/office/drawing/2014/main" id="{5874E942-3A37-D1AA-0610-77A6350732EC}"/>
              </a:ext>
            </a:extLst>
          </p:cNvPr>
          <p:cNvSpPr/>
          <p:nvPr/>
        </p:nvSpPr>
        <p:spPr>
          <a:xfrm>
            <a:off x="5765619" y="2221222"/>
            <a:ext cx="279785" cy="1590825"/>
          </a:xfrm>
          <a:prstGeom prst="rightBrace">
            <a:avLst>
              <a:gd name="adj1" fmla="val 6795"/>
              <a:gd name="adj2" fmla="val 78230"/>
            </a:avLst>
          </a:prstGeom>
          <a:ln w="1905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9D24ED1-3D4F-1E20-3C25-4E9B72C59029}"/>
              </a:ext>
            </a:extLst>
          </p:cNvPr>
          <p:cNvSpPr txBox="1"/>
          <p:nvPr/>
        </p:nvSpPr>
        <p:spPr>
          <a:xfrm>
            <a:off x="5920990" y="3210346"/>
            <a:ext cx="1244119" cy="646331"/>
          </a:xfrm>
          <a:prstGeom prst="rect">
            <a:avLst/>
          </a:prstGeom>
          <a:noFill/>
        </p:spPr>
        <p:txBody>
          <a:bodyPr wrap="square" rtlCol="0">
            <a:spAutoFit/>
          </a:bodyPr>
          <a:lstStyle/>
          <a:p>
            <a:pPr algn="ctr"/>
            <a:r>
              <a:rPr lang="en-US" altLang="ja-JP">
                <a:latin typeface="Calibri" panose="020F0502020204030204" pitchFamily="34" charset="0"/>
                <a:cs typeface="Calibri" panose="020F0502020204030204" pitchFamily="34" charset="0"/>
              </a:rPr>
              <a:t>1</a:t>
            </a:r>
            <a:r>
              <a:rPr kumimoji="1" lang="en-US" altLang="ja-JP">
                <a:latin typeface="Calibri" panose="020F0502020204030204" pitchFamily="34" charset="0"/>
                <a:cs typeface="Calibri" panose="020F0502020204030204" pitchFamily="34" charset="0"/>
              </a:rPr>
              <a:t>0%</a:t>
            </a:r>
          </a:p>
          <a:p>
            <a:pPr algn="ctr"/>
            <a:r>
              <a:rPr lang="en-US" altLang="ja-JP">
                <a:latin typeface="Calibri" panose="020F0502020204030204" pitchFamily="34" charset="0"/>
                <a:cs typeface="Calibri" panose="020F0502020204030204" pitchFamily="34" charset="0"/>
              </a:rPr>
              <a:t>subgraph</a:t>
            </a:r>
            <a:endParaRPr kumimoji="1" lang="ja-JP" altLang="en-US">
              <a:latin typeface="Calibri" panose="020F0502020204030204" pitchFamily="34" charset="0"/>
              <a:cs typeface="Calibri" panose="020F0502020204030204" pitchFamily="34" charset="0"/>
            </a:endParaRPr>
          </a:p>
        </p:txBody>
      </p:sp>
      <p:sp>
        <p:nvSpPr>
          <p:cNvPr id="25" name="テキスト ボックス 24">
            <a:extLst>
              <a:ext uri="{FF2B5EF4-FFF2-40B4-BE49-F238E27FC236}">
                <a16:creationId xmlns:a16="http://schemas.microsoft.com/office/drawing/2014/main" id="{30D4E03B-E2F2-4DEB-C350-BAFFA67A1C50}"/>
              </a:ext>
            </a:extLst>
          </p:cNvPr>
          <p:cNvSpPr txBox="1"/>
          <p:nvPr/>
        </p:nvSpPr>
        <p:spPr>
          <a:xfrm>
            <a:off x="5291456" y="2963265"/>
            <a:ext cx="393700" cy="369332"/>
          </a:xfrm>
          <a:prstGeom prst="rect">
            <a:avLst/>
          </a:prstGeom>
          <a:noFill/>
        </p:spPr>
        <p:txBody>
          <a:bodyPr wrap="square" rtlCol="0" anchor="ctr">
            <a:spAutoFit/>
          </a:bodyPr>
          <a:lstStyle/>
          <a:p>
            <a:r>
              <a:rPr kumimoji="1" lang="en-US" altLang="ja-JP">
                <a:latin typeface="Calibri" panose="020F0502020204030204" pitchFamily="34" charset="0"/>
                <a:cs typeface="Calibri" panose="020F0502020204030204" pitchFamily="34" charset="0"/>
              </a:rPr>
              <a:t>…</a:t>
            </a:r>
            <a:endParaRPr kumimoji="1" lang="ja-JP" altLang="en-US">
              <a:latin typeface="Calibri" panose="020F0502020204030204" pitchFamily="34" charset="0"/>
              <a:cs typeface="Calibri" panose="020F0502020204030204" pitchFamily="34" charset="0"/>
            </a:endParaRPr>
          </a:p>
        </p:txBody>
      </p:sp>
      <p:sp>
        <p:nvSpPr>
          <p:cNvPr id="26" name="矢印: 右 25">
            <a:extLst>
              <a:ext uri="{FF2B5EF4-FFF2-40B4-BE49-F238E27FC236}">
                <a16:creationId xmlns:a16="http://schemas.microsoft.com/office/drawing/2014/main" id="{F0C57A10-3D94-5372-AA19-B8A4ECC03D96}"/>
              </a:ext>
            </a:extLst>
          </p:cNvPr>
          <p:cNvSpPr/>
          <p:nvPr/>
        </p:nvSpPr>
        <p:spPr>
          <a:xfrm>
            <a:off x="7583253" y="3436264"/>
            <a:ext cx="513708" cy="338555"/>
          </a:xfrm>
          <a:prstGeom prst="rightArrow">
            <a:avLst>
              <a:gd name="adj1" fmla="val 28198"/>
              <a:gd name="adj2" fmla="val 55095"/>
            </a:avLst>
          </a:prstGeom>
          <a:solidFill>
            <a:srgbClr val="668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6FD0049-01EF-C286-DC3D-EC17457C8FBF}"/>
              </a:ext>
            </a:extLst>
          </p:cNvPr>
          <p:cNvSpPr txBox="1"/>
          <p:nvPr/>
        </p:nvSpPr>
        <p:spPr>
          <a:xfrm>
            <a:off x="6032757" y="5374695"/>
            <a:ext cx="1892036" cy="369332"/>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 original graph</a:t>
            </a:r>
            <a:endParaRPr kumimoji="1" lang="ja-JP" altLang="en-US">
              <a:latin typeface="Calibri" panose="020F0502020204030204" pitchFamily="34" charset="0"/>
              <a:cs typeface="Calibri" panose="020F0502020204030204" pitchFamily="34" charset="0"/>
            </a:endParaRPr>
          </a:p>
        </p:txBody>
      </p:sp>
      <p:sp>
        <p:nvSpPr>
          <p:cNvPr id="28" name="テキスト ボックス 27">
            <a:extLst>
              <a:ext uri="{FF2B5EF4-FFF2-40B4-BE49-F238E27FC236}">
                <a16:creationId xmlns:a16="http://schemas.microsoft.com/office/drawing/2014/main" id="{BE5137FC-6870-F827-5073-BFFD5993E2DA}"/>
              </a:ext>
            </a:extLst>
          </p:cNvPr>
          <p:cNvSpPr txBox="1"/>
          <p:nvPr/>
        </p:nvSpPr>
        <p:spPr>
          <a:xfrm>
            <a:off x="8277807" y="3289654"/>
            <a:ext cx="3075993" cy="707886"/>
          </a:xfrm>
          <a:prstGeom prst="rect">
            <a:avLst/>
          </a:prstGeom>
          <a:noFill/>
        </p:spPr>
        <p:txBody>
          <a:bodyPr wrap="square" rtlCol="0">
            <a:spAutoFit/>
          </a:bodyPr>
          <a:lstStyle/>
          <a:p>
            <a:r>
              <a:rPr kumimoji="1" lang="en-US" altLang="ja-JP" sz="2000">
                <a:latin typeface="Calibri" panose="020F0502020204030204" pitchFamily="34" charset="0"/>
                <a:cs typeface="Calibri" panose="020F0502020204030204" pitchFamily="34" charset="0"/>
              </a:rPr>
              <a:t>Evaluate </a:t>
            </a:r>
          </a:p>
          <a:p>
            <a:r>
              <a:rPr kumimoji="1" lang="en-US" altLang="ja-JP" sz="2000">
                <a:latin typeface="Calibri" panose="020F0502020204030204" pitchFamily="34" charset="0"/>
                <a:cs typeface="Calibri" panose="020F0502020204030204" pitchFamily="34" charset="0"/>
              </a:rPr>
              <a:t>classification performance</a:t>
            </a:r>
            <a:endParaRPr kumimoji="1" lang="ja-JP"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2940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lang="en-US" altLang="ja-JP" b="1" dirty="0"/>
              <a:t>C</a:t>
            </a:r>
            <a:r>
              <a:rPr kumimoji="1" lang="en-US" altLang="ja-JP" b="1" dirty="0">
                <a:latin typeface="Calibri" panose="020F0502020204030204" pitchFamily="34" charset="0"/>
                <a:cs typeface="Calibri" panose="020F0502020204030204" pitchFamily="34" charset="0"/>
              </a:rPr>
              <a:t>lassification Accuracies of Subgraphs</a:t>
            </a: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3" y="1024648"/>
            <a:ext cx="6809533" cy="5152316"/>
          </a:xfrm>
        </p:spPr>
        <p:txBody>
          <a:bodyPr>
            <a:normAutofit/>
          </a:bodyPr>
          <a:lstStyle/>
          <a:p>
            <a:r>
              <a:rPr kumimoji="1" lang="en-US" altLang="ja-JP" dirty="0">
                <a:latin typeface="Calibri" panose="020F0502020204030204" pitchFamily="34" charset="0"/>
                <a:cs typeface="Calibri" panose="020F0502020204030204" pitchFamily="34" charset="0"/>
              </a:rPr>
              <a:t>Only top 6 functions (average per sample) achieve 69.67% accuracy</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Comparison with existing study</a:t>
            </a:r>
          </a:p>
          <a:p>
            <a:pPr lvl="1"/>
            <a:r>
              <a:rPr kumimoji="1" lang="en-US" altLang="ja-JP" dirty="0" err="1">
                <a:latin typeface="Calibri" panose="020F0502020204030204" pitchFamily="34" charset="0"/>
                <a:cs typeface="Calibri" panose="020F0502020204030204" pitchFamily="34" charset="0"/>
              </a:rPr>
              <a:t>CFGExplainer</a:t>
            </a:r>
            <a:r>
              <a:rPr kumimoji="1" lang="en-US" altLang="ja-JP" dirty="0">
                <a:latin typeface="Calibri" panose="020F0502020204030204" pitchFamily="34" charset="0"/>
                <a:cs typeface="Calibri" panose="020F0502020204030204" pitchFamily="34" charset="0"/>
              </a:rPr>
              <a:t> showed 52.39% accuracy in the 10% subgraph</a:t>
            </a:r>
          </a:p>
          <a:p>
            <a:pPr lvl="1"/>
            <a:r>
              <a:rPr kumimoji="1" lang="en-US" altLang="ja-JP" dirty="0">
                <a:latin typeface="Calibri" panose="020F0502020204030204" pitchFamily="34" charset="0"/>
                <a:cs typeface="Calibri" panose="020F0502020204030204" pitchFamily="34" charset="0"/>
              </a:rPr>
              <a:t>FCGAT achieves 71.73% accuracy !</a:t>
            </a:r>
          </a:p>
          <a:p>
            <a:pPr lvl="1"/>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Using function, malware can be characterized with a small number of nodes</a:t>
            </a:r>
            <a:br>
              <a:rPr kumimoji="1" lang="en-US" altLang="ja-JP" dirty="0">
                <a:latin typeface="Calibri" panose="020F0502020204030204" pitchFamily="34" charset="0"/>
                <a:cs typeface="Calibri" panose="020F0502020204030204" pitchFamily="34" charset="0"/>
              </a:rPr>
            </a:br>
            <a:endParaRPr kumimoji="1"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19</a:t>
            </a:fld>
            <a:endParaRPr kumimoji="1" lang="ja-JP" altLang="en-US"/>
          </a:p>
        </p:txBody>
      </p:sp>
      <p:pic>
        <p:nvPicPr>
          <p:cNvPr id="6" name="図 5">
            <a:extLst>
              <a:ext uri="{FF2B5EF4-FFF2-40B4-BE49-F238E27FC236}">
                <a16:creationId xmlns:a16="http://schemas.microsoft.com/office/drawing/2014/main" id="{82EBF135-D847-C2D4-16AC-658EB291EC6D}"/>
              </a:ext>
            </a:extLst>
          </p:cNvPr>
          <p:cNvPicPr>
            <a:picLocks noChangeAspect="1"/>
          </p:cNvPicPr>
          <p:nvPr/>
        </p:nvPicPr>
        <p:blipFill>
          <a:blip r:embed="rId3"/>
          <a:stretch>
            <a:fillRect/>
          </a:stretch>
        </p:blipFill>
        <p:spPr>
          <a:xfrm>
            <a:off x="7304498" y="3693348"/>
            <a:ext cx="4371317" cy="2594359"/>
          </a:xfrm>
          <a:prstGeom prst="rect">
            <a:avLst/>
          </a:prstGeom>
        </p:spPr>
      </p:pic>
      <p:pic>
        <p:nvPicPr>
          <p:cNvPr id="7" name="図 6" descr="グラフ, 折れ線グラフ&#10;&#10;自動的に生成された説明">
            <a:extLst>
              <a:ext uri="{FF2B5EF4-FFF2-40B4-BE49-F238E27FC236}">
                <a16:creationId xmlns:a16="http://schemas.microsoft.com/office/drawing/2014/main" id="{F3D3C5BE-6F7B-D1D6-BDE2-881849E0DEE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627632" y="1024648"/>
            <a:ext cx="4048183" cy="2460460"/>
          </a:xfrm>
          <a:prstGeom prst="rect">
            <a:avLst/>
          </a:prstGeom>
        </p:spPr>
      </p:pic>
    </p:spTree>
    <p:extLst>
      <p:ext uri="{BB962C8B-B14F-4D97-AF65-F5344CB8AC3E}">
        <p14:creationId xmlns:p14="http://schemas.microsoft.com/office/powerpoint/2010/main" val="4062830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二等辺三角形 9">
            <a:extLst>
              <a:ext uri="{FF2B5EF4-FFF2-40B4-BE49-F238E27FC236}">
                <a16:creationId xmlns:a16="http://schemas.microsoft.com/office/drawing/2014/main" id="{5191D126-509C-BB28-B808-FE07BBF461CB}"/>
              </a:ext>
            </a:extLst>
          </p:cNvPr>
          <p:cNvSpPr/>
          <p:nvPr/>
        </p:nvSpPr>
        <p:spPr>
          <a:xfrm rot="21362487">
            <a:off x="3207053" y="1371601"/>
            <a:ext cx="174776" cy="247770"/>
          </a:xfrm>
          <a:prstGeom prst="triangl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Malware Classification</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591926" cy="5152316"/>
          </a:xfrm>
        </p:spPr>
        <p:txBody>
          <a:bodyPr>
            <a:normAutofit/>
          </a:bodyPr>
          <a:lstStyle/>
          <a:p>
            <a:r>
              <a:rPr kumimoji="1" lang="en-US" altLang="ja-JP" dirty="0">
                <a:latin typeface="Calibri" panose="020F0502020204030204" pitchFamily="34" charset="0"/>
                <a:cs typeface="Calibri" panose="020F0502020204030204" pitchFamily="34" charset="0"/>
              </a:rPr>
              <a:t>Identifies malware family or category</a:t>
            </a:r>
          </a:p>
          <a:p>
            <a:endParaRPr lang="en-US" altLang="ja-JP" dirty="0">
              <a:latin typeface="Calibri" panose="020F0502020204030204" pitchFamily="34" charset="0"/>
              <a:cs typeface="Calibri" panose="020F0502020204030204" pitchFamily="34" charset="0"/>
            </a:endParaRPr>
          </a:p>
          <a:p>
            <a:pPr marL="0" indent="0">
              <a:buNone/>
            </a:pPr>
            <a:endParaRPr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Usefulness of malware </a:t>
            </a:r>
            <a:r>
              <a:rPr lang="en-US" altLang="ja-JP" dirty="0">
                <a:latin typeface="Calibri" panose="020F0502020204030204" pitchFamily="34" charset="0"/>
                <a:cs typeface="Calibri" panose="020F0502020204030204" pitchFamily="34" charset="0"/>
              </a:rPr>
              <a:t>c</a:t>
            </a:r>
            <a:r>
              <a:rPr kumimoji="1" lang="en-US" altLang="ja-JP" dirty="0">
                <a:latin typeface="Calibri" panose="020F0502020204030204" pitchFamily="34" charset="0"/>
                <a:cs typeface="Calibri" panose="020F0502020204030204" pitchFamily="34" charset="0"/>
              </a:rPr>
              <a:t>lassification:</a:t>
            </a:r>
          </a:p>
          <a:p>
            <a:pPr lvl="1"/>
            <a:r>
              <a:rPr kumimoji="1" lang="en-US" altLang="ja-JP" dirty="0">
                <a:latin typeface="Calibri" panose="020F0502020204030204" pitchFamily="34" charset="0"/>
                <a:cs typeface="Calibri" panose="020F0502020204030204" pitchFamily="34" charset="0"/>
              </a:rPr>
              <a:t>Understands malware behavior</a:t>
            </a:r>
          </a:p>
          <a:p>
            <a:pPr lvl="1"/>
            <a:r>
              <a:rPr kumimoji="1" lang="en-US" altLang="ja-JP" dirty="0">
                <a:latin typeface="Calibri" panose="020F0502020204030204" pitchFamily="34" charset="0"/>
                <a:cs typeface="Calibri" panose="020F0502020204030204" pitchFamily="34" charset="0"/>
              </a:rPr>
              <a:t>Helps with malware analysis</a:t>
            </a:r>
          </a:p>
          <a:p>
            <a:pPr lvl="1"/>
            <a:endParaRPr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Limitations of conventional signature-based methods:</a:t>
            </a:r>
          </a:p>
          <a:p>
            <a:pPr lvl="1"/>
            <a:r>
              <a:rPr lang="en-US" altLang="ja-JP" dirty="0">
                <a:latin typeface="Calibri" panose="020F0502020204030204" pitchFamily="34" charset="0"/>
                <a:cs typeface="Calibri" panose="020F0502020204030204" pitchFamily="34" charset="0"/>
              </a:rPr>
              <a:t>C</a:t>
            </a:r>
            <a:r>
              <a:rPr kumimoji="1" lang="en-US" altLang="ja-JP" dirty="0">
                <a:latin typeface="Calibri" panose="020F0502020204030204" pitchFamily="34" charset="0"/>
                <a:cs typeface="Calibri" panose="020F0502020204030204" pitchFamily="34" charset="0"/>
              </a:rPr>
              <a:t>annot keep up with creating pattern files of new malware</a:t>
            </a:r>
          </a:p>
          <a:p>
            <a:endParaRPr kumimoji="1" lang="en-US" altLang="ja-JP" dirty="0">
              <a:latin typeface="Calibri" panose="020F0502020204030204" pitchFamily="34" charset="0"/>
              <a:cs typeface="Calibri" panose="020F0502020204030204" pitchFamily="34" charset="0"/>
            </a:endParaRPr>
          </a:p>
          <a:p>
            <a:r>
              <a:rPr lang="en-US" altLang="ja-JP" dirty="0">
                <a:latin typeface="Calibri" panose="020F0502020204030204" pitchFamily="34" charset="0"/>
                <a:cs typeface="Calibri" panose="020F0502020204030204" pitchFamily="34" charset="0"/>
              </a:rPr>
              <a:t>Solution:</a:t>
            </a:r>
          </a:p>
          <a:p>
            <a:pPr lvl="1"/>
            <a:r>
              <a:rPr lang="en-US" altLang="ja-JP" dirty="0">
                <a:latin typeface="Calibri" panose="020F0502020204030204" pitchFamily="34" charset="0"/>
                <a:cs typeface="Calibri" panose="020F0502020204030204" pitchFamily="34" charset="0"/>
              </a:rPr>
              <a:t>U</a:t>
            </a:r>
            <a:r>
              <a:rPr kumimoji="1" lang="en-US" altLang="ja-JP" dirty="0">
                <a:latin typeface="Calibri" panose="020F0502020204030204" pitchFamily="34" charset="0"/>
                <a:cs typeface="Calibri" panose="020F0502020204030204" pitchFamily="34" charset="0"/>
              </a:rPr>
              <a:t>se machine learning to classify malware</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2</a:t>
            </a:fld>
            <a:endParaRPr kumimoji="1" lang="ja-JP" altLang="en-US"/>
          </a:p>
        </p:txBody>
      </p:sp>
      <p:sp>
        <p:nvSpPr>
          <p:cNvPr id="8" name="正方形/長方形 7">
            <a:extLst>
              <a:ext uri="{FF2B5EF4-FFF2-40B4-BE49-F238E27FC236}">
                <a16:creationId xmlns:a16="http://schemas.microsoft.com/office/drawing/2014/main" id="{00CB0BA1-0A94-A63D-3A27-BD23B9A2952C}"/>
              </a:ext>
            </a:extLst>
          </p:cNvPr>
          <p:cNvSpPr/>
          <p:nvPr/>
        </p:nvSpPr>
        <p:spPr>
          <a:xfrm>
            <a:off x="4555067" y="1574799"/>
            <a:ext cx="1625253" cy="626533"/>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Calibri" panose="020F0502020204030204" pitchFamily="34" charset="0"/>
                <a:cs typeface="Calibri" panose="020F0502020204030204" pitchFamily="34" charset="0"/>
              </a:rPr>
              <a:t>Downloader,</a:t>
            </a:r>
          </a:p>
          <a:p>
            <a:pPr algn="ctr"/>
            <a:r>
              <a:rPr lang="en-US" altLang="ja-JP" dirty="0" err="1">
                <a:solidFill>
                  <a:schemeClr val="tx1"/>
                </a:solidFill>
                <a:latin typeface="Calibri" panose="020F0502020204030204" pitchFamily="34" charset="0"/>
                <a:cs typeface="Calibri" panose="020F0502020204030204" pitchFamily="34" charset="0"/>
              </a:rPr>
              <a:t>Ronsomware</a:t>
            </a:r>
            <a:r>
              <a:rPr lang="en-US" altLang="ja-JP" dirty="0">
                <a:solidFill>
                  <a:schemeClr val="tx1"/>
                </a:solidFill>
                <a:latin typeface="Calibri" panose="020F0502020204030204" pitchFamily="34" charset="0"/>
                <a:cs typeface="Calibri" panose="020F0502020204030204" pitchFamily="34" charset="0"/>
              </a:rPr>
              <a:t> …</a:t>
            </a:r>
            <a:endParaRPr kumimoji="1" lang="ja-JP" altLang="en-US" dirty="0">
              <a:solidFill>
                <a:schemeClr val="tx1"/>
              </a:solidFill>
              <a:latin typeface="Calibri" panose="020F0502020204030204" pitchFamily="34" charset="0"/>
              <a:cs typeface="Calibri" panose="020F0502020204030204" pitchFamily="34" charset="0"/>
            </a:endParaRPr>
          </a:p>
        </p:txBody>
      </p:sp>
      <p:sp>
        <p:nvSpPr>
          <p:cNvPr id="9" name="正方形/長方形 8">
            <a:extLst>
              <a:ext uri="{FF2B5EF4-FFF2-40B4-BE49-F238E27FC236}">
                <a16:creationId xmlns:a16="http://schemas.microsoft.com/office/drawing/2014/main" id="{EB3A0E9B-0457-7C4C-9DB7-E0068156AA4F}"/>
              </a:ext>
            </a:extLst>
          </p:cNvPr>
          <p:cNvSpPr/>
          <p:nvPr/>
        </p:nvSpPr>
        <p:spPr>
          <a:xfrm>
            <a:off x="2882349" y="1574798"/>
            <a:ext cx="1320658" cy="626533"/>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latin typeface="Calibri" panose="020F0502020204030204" pitchFamily="34" charset="0"/>
                <a:cs typeface="Calibri" panose="020F0502020204030204" pitchFamily="34" charset="0"/>
              </a:rPr>
              <a:t>Emotet</a:t>
            </a:r>
            <a:r>
              <a:rPr kumimoji="1" lang="en-US" altLang="ja-JP" dirty="0">
                <a:solidFill>
                  <a:schemeClr val="tx1"/>
                </a:solidFill>
                <a:latin typeface="Calibri" panose="020F0502020204030204" pitchFamily="34" charset="0"/>
                <a:cs typeface="Calibri" panose="020F0502020204030204" pitchFamily="34" charset="0"/>
              </a:rPr>
              <a:t>, </a:t>
            </a:r>
            <a:r>
              <a:rPr kumimoji="1" lang="en-US" altLang="ja-JP" dirty="0" err="1">
                <a:solidFill>
                  <a:schemeClr val="tx1"/>
                </a:solidFill>
                <a:latin typeface="Calibri" panose="020F0502020204030204" pitchFamily="34" charset="0"/>
                <a:cs typeface="Calibri" panose="020F0502020204030204" pitchFamily="34" charset="0"/>
              </a:rPr>
              <a:t>Trickbot</a:t>
            </a:r>
            <a:r>
              <a:rPr kumimoji="1" lang="en-US" altLang="ja-JP" dirty="0">
                <a:solidFill>
                  <a:schemeClr val="tx1"/>
                </a:solidFill>
                <a:latin typeface="Calibri" panose="020F0502020204030204" pitchFamily="34" charset="0"/>
                <a:cs typeface="Calibri" panose="020F0502020204030204" pitchFamily="34" charset="0"/>
              </a:rPr>
              <a:t> …</a:t>
            </a:r>
            <a:endParaRPr kumimoji="1" lang="ja-JP" altLang="en-US" dirty="0">
              <a:solidFill>
                <a:schemeClr val="tx1"/>
              </a:solidFill>
              <a:latin typeface="Calibri" panose="020F0502020204030204" pitchFamily="34" charset="0"/>
              <a:cs typeface="Calibri" panose="020F0502020204030204" pitchFamily="34" charset="0"/>
            </a:endParaRPr>
          </a:p>
        </p:txBody>
      </p:sp>
      <p:sp>
        <p:nvSpPr>
          <p:cNvPr id="11" name="二等辺三角形 10">
            <a:extLst>
              <a:ext uri="{FF2B5EF4-FFF2-40B4-BE49-F238E27FC236}">
                <a16:creationId xmlns:a16="http://schemas.microsoft.com/office/drawing/2014/main" id="{52C68802-403E-36F0-927E-F7B662AF99BE}"/>
              </a:ext>
            </a:extLst>
          </p:cNvPr>
          <p:cNvSpPr/>
          <p:nvPr/>
        </p:nvSpPr>
        <p:spPr>
          <a:xfrm rot="20496184">
            <a:off x="4803624" y="1378367"/>
            <a:ext cx="174776" cy="247770"/>
          </a:xfrm>
          <a:prstGeom prst="triangl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Trend Analysis of Malware </a:t>
            </a:r>
            <a:r>
              <a:rPr lang="en-US" altLang="ja-JP" b="1" dirty="0"/>
              <a:t>C</a:t>
            </a:r>
            <a:r>
              <a:rPr kumimoji="1" lang="en-US" altLang="ja-JP" b="1" dirty="0">
                <a:latin typeface="Calibri" panose="020F0502020204030204" pitchFamily="34" charset="0"/>
                <a:cs typeface="Calibri" panose="020F0502020204030204" pitchFamily="34" charset="0"/>
              </a:rPr>
              <a:t>ategories</a:t>
            </a: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7"/>
            <a:ext cx="11438459" cy="5635097"/>
          </a:xfrm>
        </p:spPr>
        <p:txBody>
          <a:bodyPr>
            <a:normAutofit/>
          </a:bodyPr>
          <a:lstStyle/>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pPr marL="0" indent="0">
              <a:buNone/>
            </a:pPr>
            <a:endParaRPr kumimoji="1" lang="en-US" altLang="ja-JP">
              <a:latin typeface="Calibri" panose="020F0502020204030204" pitchFamily="34" charset="0"/>
              <a:cs typeface="Calibri" panose="020F0502020204030204" pitchFamily="34" charset="0"/>
            </a:endParaRPr>
          </a:p>
          <a:p>
            <a:r>
              <a:rPr kumimoji="1" lang="en-US" altLang="ja-JP">
                <a:latin typeface="Calibri" panose="020F0502020204030204" pitchFamily="34" charset="0"/>
                <a:cs typeface="Calibri" panose="020F0502020204030204" pitchFamily="34" charset="0"/>
              </a:rPr>
              <a:t>Some functions reflect category characteristics</a:t>
            </a:r>
          </a:p>
          <a:p>
            <a:endParaRPr kumimoji="1" lang="en-US" altLang="ja-JP">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20</a:t>
            </a:fld>
            <a:endParaRPr kumimoji="1" lang="ja-JP" altLang="en-US"/>
          </a:p>
        </p:txBody>
      </p:sp>
      <p:pic>
        <p:nvPicPr>
          <p:cNvPr id="6" name="図 5">
            <a:extLst>
              <a:ext uri="{FF2B5EF4-FFF2-40B4-BE49-F238E27FC236}">
                <a16:creationId xmlns:a16="http://schemas.microsoft.com/office/drawing/2014/main" id="{CFED6642-9C7C-AA52-8B8C-D804EB06AA9F}"/>
              </a:ext>
            </a:extLst>
          </p:cNvPr>
          <p:cNvPicPr>
            <a:picLocks noChangeAspect="1"/>
          </p:cNvPicPr>
          <p:nvPr/>
        </p:nvPicPr>
        <p:blipFill>
          <a:blip r:embed="rId3"/>
          <a:stretch>
            <a:fillRect/>
          </a:stretch>
        </p:blipFill>
        <p:spPr>
          <a:xfrm>
            <a:off x="674911" y="1580122"/>
            <a:ext cx="11044519" cy="3697756"/>
          </a:xfrm>
          <a:prstGeom prst="rect">
            <a:avLst/>
          </a:prstGeom>
        </p:spPr>
      </p:pic>
      <p:sp>
        <p:nvSpPr>
          <p:cNvPr id="7" name="テキスト ボックス 6">
            <a:extLst>
              <a:ext uri="{FF2B5EF4-FFF2-40B4-BE49-F238E27FC236}">
                <a16:creationId xmlns:a16="http://schemas.microsoft.com/office/drawing/2014/main" id="{40B6D0FA-7A3B-6114-F362-4977F51B7315}"/>
              </a:ext>
            </a:extLst>
          </p:cNvPr>
          <p:cNvSpPr txBox="1"/>
          <p:nvPr/>
        </p:nvSpPr>
        <p:spPr>
          <a:xfrm>
            <a:off x="2485877" y="1151001"/>
            <a:ext cx="7679986" cy="369332"/>
          </a:xfrm>
          <a:prstGeom prst="rect">
            <a:avLst/>
          </a:prstGeom>
          <a:noFill/>
        </p:spPr>
        <p:txBody>
          <a:bodyPr wrap="square">
            <a:spAutoFit/>
          </a:bodyPr>
          <a:lstStyle/>
          <a:p>
            <a:r>
              <a:rPr lang="ja-JP" altLang="en-US">
                <a:latin typeface="Times New Roman" panose="02020603050405020304" pitchFamily="18" charset="0"/>
                <a:cs typeface="Times New Roman" panose="02020603050405020304" pitchFamily="18" charset="0"/>
              </a:rPr>
              <a:t>Aggregate results for each category of functions with max attention weight</a:t>
            </a:r>
            <a:r>
              <a:rPr lang="en-US" altLang="ja-JP">
                <a:latin typeface="Times New Roman" panose="02020603050405020304" pitchFamily="18" charset="0"/>
                <a:cs typeface="Times New Roman" panose="02020603050405020304" pitchFamily="18" charset="0"/>
              </a:rPr>
              <a:t>s</a:t>
            </a:r>
            <a:endParaRPr lang="ja-JP" altLang="en-US">
              <a:latin typeface="Times New Roman" panose="02020603050405020304" pitchFamily="18" charset="0"/>
              <a:cs typeface="Times New Roman" panose="02020603050405020304" pitchFamily="18" charset="0"/>
            </a:endParaRPr>
          </a:p>
        </p:txBody>
      </p:sp>
      <p:sp>
        <p:nvSpPr>
          <p:cNvPr id="4" name="正方形/長方形 3">
            <a:extLst>
              <a:ext uri="{FF2B5EF4-FFF2-40B4-BE49-F238E27FC236}">
                <a16:creationId xmlns:a16="http://schemas.microsoft.com/office/drawing/2014/main" id="{4671EC6E-EB19-2777-9E45-F6D329963FEB}"/>
              </a:ext>
            </a:extLst>
          </p:cNvPr>
          <p:cNvSpPr/>
          <p:nvPr/>
        </p:nvSpPr>
        <p:spPr>
          <a:xfrm>
            <a:off x="1001903" y="2650069"/>
            <a:ext cx="1581912" cy="191527"/>
          </a:xfrm>
          <a:prstGeom prst="rect">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FD1E5C7-96A9-D92E-8EA5-75495E72960E}"/>
              </a:ext>
            </a:extLst>
          </p:cNvPr>
          <p:cNvSpPr/>
          <p:nvPr/>
        </p:nvSpPr>
        <p:spPr>
          <a:xfrm>
            <a:off x="3605009" y="1875137"/>
            <a:ext cx="1307365" cy="191527"/>
          </a:xfrm>
          <a:prstGeom prst="rect">
            <a:avLst/>
          </a:prstGeom>
          <a:noFill/>
          <a:ln w="28575">
            <a:solidFill>
              <a:srgbClr val="C65D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487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Case Study: Ransomware/ </a:t>
            </a:r>
            <a:r>
              <a:rPr kumimoji="1" lang="en-US" altLang="ja-JP" b="1" dirty="0" err="1">
                <a:latin typeface="Calibri" panose="020F0502020204030204" pitchFamily="34" charset="0"/>
                <a:cs typeface="Calibri" panose="020F0502020204030204" pitchFamily="34" charset="0"/>
              </a:rPr>
              <a:t>GandCrab</a:t>
            </a:r>
            <a:endParaRPr kumimoji="1" lang="en-US" altLang="ja-JP" b="1"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err="1">
                <a:latin typeface="Calibri" panose="020F0502020204030204" pitchFamily="34" charset="0"/>
                <a:cs typeface="Calibri" panose="020F0502020204030204" pitchFamily="34" charset="0"/>
              </a:rPr>
              <a:t>GandCrab</a:t>
            </a:r>
            <a:r>
              <a:rPr kumimoji="1" lang="en-US" altLang="ja-JP">
                <a:latin typeface="Calibri" panose="020F0502020204030204" pitchFamily="34" charset="0"/>
                <a:cs typeface="Calibri" panose="020F0502020204030204" pitchFamily="34" charset="0"/>
              </a:rPr>
              <a:t> is ransomware that appeared in 2018</a:t>
            </a:r>
          </a:p>
          <a:p>
            <a:r>
              <a:rPr kumimoji="1" lang="en-US" altLang="ja-JP">
                <a:latin typeface="Calibri" panose="020F0502020204030204" pitchFamily="34" charset="0"/>
                <a:cs typeface="Calibri" panose="020F0502020204030204" pitchFamily="34" charset="0"/>
              </a:rPr>
              <a:t>We will see two samples, GandCrab#1 and GandCrab#2</a:t>
            </a: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r>
              <a:rPr kumimoji="1" lang="en-US" altLang="ja-JP">
                <a:latin typeface="Calibri" panose="020F0502020204030204" pitchFamily="34" charset="0"/>
                <a:cs typeface="Calibri" panose="020F0502020204030204" pitchFamily="34" charset="0"/>
              </a:rPr>
              <a:t>These samples are common to the top two important functions, </a:t>
            </a:r>
            <a:br>
              <a:rPr kumimoji="1" lang="en-US" altLang="ja-JP">
                <a:latin typeface="Calibri" panose="020F0502020204030204" pitchFamily="34" charset="0"/>
                <a:cs typeface="Calibri" panose="020F0502020204030204" pitchFamily="34" charset="0"/>
              </a:rPr>
            </a:br>
            <a:r>
              <a:rPr kumimoji="1" lang="en-US" altLang="ja-JP" i="1" err="1">
                <a:latin typeface="Calibri" panose="020F0502020204030204" pitchFamily="34" charset="0"/>
                <a:cs typeface="Calibri" panose="020F0502020204030204" pitchFamily="34" charset="0"/>
              </a:rPr>
              <a:t>aes_encrypt</a:t>
            </a:r>
            <a:r>
              <a:rPr kumimoji="1" lang="en-US" altLang="ja-JP">
                <a:latin typeface="Calibri" panose="020F0502020204030204" pitchFamily="34" charset="0"/>
                <a:cs typeface="Calibri" panose="020F0502020204030204" pitchFamily="34" charset="0"/>
              </a:rPr>
              <a:t> and </a:t>
            </a:r>
            <a:r>
              <a:rPr kumimoji="1" lang="en-US" altLang="ja-JP" i="1" err="1">
                <a:latin typeface="Calibri" panose="020F0502020204030204" pitchFamily="34" charset="0"/>
                <a:cs typeface="Calibri" panose="020F0502020204030204" pitchFamily="34" charset="0"/>
              </a:rPr>
              <a:t>aes_decrypt</a:t>
            </a:r>
            <a:r>
              <a:rPr kumimoji="1" lang="en-US" altLang="ja-JP">
                <a:latin typeface="Calibri" panose="020F0502020204030204" pitchFamily="34" charset="0"/>
                <a:cs typeface="Calibri" panose="020F0502020204030204" pitchFamily="34" charset="0"/>
              </a:rPr>
              <a:t>, which are characteristic of ransomware</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21</a:t>
            </a:fld>
            <a:endParaRPr kumimoji="1" lang="ja-JP" altLang="en-US"/>
          </a:p>
        </p:txBody>
      </p:sp>
      <p:pic>
        <p:nvPicPr>
          <p:cNvPr id="6" name="図 5">
            <a:extLst>
              <a:ext uri="{FF2B5EF4-FFF2-40B4-BE49-F238E27FC236}">
                <a16:creationId xmlns:a16="http://schemas.microsoft.com/office/drawing/2014/main" id="{757355B1-DE6B-B490-5D0E-FE57BCB4A1BD}"/>
              </a:ext>
            </a:extLst>
          </p:cNvPr>
          <p:cNvPicPr>
            <a:picLocks noChangeAspect="1"/>
          </p:cNvPicPr>
          <p:nvPr/>
        </p:nvPicPr>
        <p:blipFill>
          <a:blip r:embed="rId3"/>
          <a:stretch>
            <a:fillRect/>
          </a:stretch>
        </p:blipFill>
        <p:spPr>
          <a:xfrm>
            <a:off x="3063858" y="2598726"/>
            <a:ext cx="6127866" cy="1911483"/>
          </a:xfrm>
          <a:prstGeom prst="rect">
            <a:avLst/>
          </a:prstGeom>
        </p:spPr>
      </p:pic>
      <p:sp>
        <p:nvSpPr>
          <p:cNvPr id="10" name="テキスト ボックス 9">
            <a:extLst>
              <a:ext uri="{FF2B5EF4-FFF2-40B4-BE49-F238E27FC236}">
                <a16:creationId xmlns:a16="http://schemas.microsoft.com/office/drawing/2014/main" id="{91BD0090-B25F-9B83-1517-ED8A9774E4CF}"/>
              </a:ext>
            </a:extLst>
          </p:cNvPr>
          <p:cNvSpPr txBox="1"/>
          <p:nvPr/>
        </p:nvSpPr>
        <p:spPr>
          <a:xfrm>
            <a:off x="3867993" y="2245159"/>
            <a:ext cx="1319001" cy="369332"/>
          </a:xfrm>
          <a:prstGeom prst="rect">
            <a:avLst/>
          </a:prstGeom>
          <a:noFill/>
        </p:spPr>
        <p:txBody>
          <a:bodyPr wrap="square">
            <a:spAutoFit/>
          </a:bodyPr>
          <a:lstStyle/>
          <a:p>
            <a:pPr algn="ctr"/>
            <a:r>
              <a:rPr kumimoji="1" lang="en-US" altLang="ja-JP">
                <a:latin typeface="Calibri" panose="020F0502020204030204" pitchFamily="34" charset="0"/>
                <a:cs typeface="Calibri" panose="020F0502020204030204" pitchFamily="34" charset="0"/>
              </a:rPr>
              <a:t>DLL file</a:t>
            </a:r>
            <a:endParaRPr lang="ja-JP" altLang="en-US"/>
          </a:p>
        </p:txBody>
      </p:sp>
      <p:sp>
        <p:nvSpPr>
          <p:cNvPr id="11" name="テキスト ボックス 10">
            <a:extLst>
              <a:ext uri="{FF2B5EF4-FFF2-40B4-BE49-F238E27FC236}">
                <a16:creationId xmlns:a16="http://schemas.microsoft.com/office/drawing/2014/main" id="{65AC04EF-10F3-43A8-AE95-2D50B1FC0493}"/>
              </a:ext>
            </a:extLst>
          </p:cNvPr>
          <p:cNvSpPr txBox="1"/>
          <p:nvPr/>
        </p:nvSpPr>
        <p:spPr>
          <a:xfrm>
            <a:off x="6868790" y="2229394"/>
            <a:ext cx="1319001" cy="369332"/>
          </a:xfrm>
          <a:prstGeom prst="rect">
            <a:avLst/>
          </a:prstGeom>
          <a:noFill/>
        </p:spPr>
        <p:txBody>
          <a:bodyPr wrap="square">
            <a:spAutoFit/>
          </a:bodyPr>
          <a:lstStyle/>
          <a:p>
            <a:pPr algn="ctr"/>
            <a:r>
              <a:rPr kumimoji="1" lang="en-US" altLang="ja-JP">
                <a:latin typeface="Calibri" panose="020F0502020204030204" pitchFamily="34" charset="0"/>
                <a:cs typeface="Calibri" panose="020F0502020204030204" pitchFamily="34" charset="0"/>
              </a:rPr>
              <a:t>EXE file</a:t>
            </a:r>
            <a:endParaRPr lang="ja-JP" altLang="en-US"/>
          </a:p>
        </p:txBody>
      </p:sp>
      <p:cxnSp>
        <p:nvCxnSpPr>
          <p:cNvPr id="12" name="直線コネクタ 11">
            <a:extLst>
              <a:ext uri="{FF2B5EF4-FFF2-40B4-BE49-F238E27FC236}">
                <a16:creationId xmlns:a16="http://schemas.microsoft.com/office/drawing/2014/main" id="{46FBA205-0332-0024-B0F0-BB7835896736}"/>
              </a:ext>
            </a:extLst>
          </p:cNvPr>
          <p:cNvCxnSpPr/>
          <p:nvPr/>
        </p:nvCxnSpPr>
        <p:spPr>
          <a:xfrm>
            <a:off x="3379696" y="3455248"/>
            <a:ext cx="1165253" cy="0"/>
          </a:xfrm>
          <a:prstGeom prst="line">
            <a:avLst/>
          </a:prstGeom>
          <a:ln w="28575">
            <a:solidFill>
              <a:srgbClr val="FFC000">
                <a:alpha val="54118"/>
              </a:srgb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4D2AE15-FBE2-DCFD-18A0-78C052919AAC}"/>
              </a:ext>
            </a:extLst>
          </p:cNvPr>
          <p:cNvCxnSpPr/>
          <p:nvPr/>
        </p:nvCxnSpPr>
        <p:spPr>
          <a:xfrm>
            <a:off x="3379696" y="3698009"/>
            <a:ext cx="1165253" cy="0"/>
          </a:xfrm>
          <a:prstGeom prst="line">
            <a:avLst/>
          </a:prstGeom>
          <a:ln w="28575">
            <a:solidFill>
              <a:srgbClr val="FFC000">
                <a:alpha val="54118"/>
              </a:srgb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7CD068E-87EA-0F02-9D9A-A4E4D90644F7}"/>
              </a:ext>
            </a:extLst>
          </p:cNvPr>
          <p:cNvCxnSpPr/>
          <p:nvPr/>
        </p:nvCxnSpPr>
        <p:spPr>
          <a:xfrm>
            <a:off x="6526150" y="3451876"/>
            <a:ext cx="1165253" cy="0"/>
          </a:xfrm>
          <a:prstGeom prst="line">
            <a:avLst/>
          </a:prstGeom>
          <a:ln w="28575">
            <a:solidFill>
              <a:srgbClr val="FFC000">
                <a:alpha val="54118"/>
              </a:srgb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934E079-B12A-8B03-7261-F0F16224619F}"/>
              </a:ext>
            </a:extLst>
          </p:cNvPr>
          <p:cNvCxnSpPr/>
          <p:nvPr/>
        </p:nvCxnSpPr>
        <p:spPr>
          <a:xfrm>
            <a:off x="6526150" y="3678303"/>
            <a:ext cx="1165253" cy="0"/>
          </a:xfrm>
          <a:prstGeom prst="line">
            <a:avLst/>
          </a:prstGeom>
          <a:ln w="28575">
            <a:solidFill>
              <a:srgbClr val="FFC000">
                <a:alpha val="54118"/>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500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Conclusion</a:t>
            </a:r>
            <a:endParaRPr kumimoji="1" lang="ja-JP" altLang="en-US" b="1"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4323866"/>
          </a:xfrm>
        </p:spPr>
        <p:txBody>
          <a:bodyPr>
            <a:normAutofit/>
          </a:bodyPr>
          <a:lstStyle/>
          <a:p>
            <a:r>
              <a:rPr kumimoji="1" lang="en-US" altLang="ja-JP" dirty="0">
                <a:latin typeface="Calibri" panose="020F0502020204030204" pitchFamily="34" charset="0"/>
                <a:cs typeface="Calibri" panose="020F0502020204030204" pitchFamily="34" charset="0"/>
              </a:rPr>
              <a:t>Proposed FCGAT</a:t>
            </a:r>
          </a:p>
          <a:p>
            <a:pPr lvl="1"/>
            <a:r>
              <a:rPr lang="en-US" altLang="ja-JP" dirty="0">
                <a:latin typeface="Calibri" panose="020F0502020204030204" pitchFamily="34" charset="0"/>
                <a:cs typeface="Calibri" panose="020F0502020204030204" pitchFamily="34" charset="0"/>
              </a:rPr>
              <a:t>The first study to explain malware classification on a per function basis</a:t>
            </a:r>
          </a:p>
          <a:p>
            <a:pPr marL="457200" lvl="1" indent="0">
              <a:buNone/>
            </a:pPr>
            <a:endParaRPr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Evaluated classification performance</a:t>
            </a:r>
          </a:p>
          <a:p>
            <a:pPr lvl="1"/>
            <a:r>
              <a:rPr lang="en-US" altLang="ja-JP" dirty="0">
                <a:latin typeface="Calibri" panose="020F0502020204030204" pitchFamily="34" charset="0"/>
                <a:cs typeface="Calibri" panose="020F0502020204030204" pitchFamily="34" charset="0"/>
              </a:rPr>
              <a:t>High performance competitive to the latest method</a:t>
            </a:r>
          </a:p>
          <a:p>
            <a:pPr lvl="1"/>
            <a:endParaRPr lang="en-US" altLang="ja-JP" dirty="0">
              <a:latin typeface="Calibri" panose="020F0502020204030204" pitchFamily="34" charset="0"/>
              <a:cs typeface="Calibri" panose="020F0502020204030204" pitchFamily="34" charset="0"/>
            </a:endParaRPr>
          </a:p>
          <a:p>
            <a:r>
              <a:rPr lang="en-US" altLang="ja-JP" dirty="0">
                <a:latin typeface="Calibri" panose="020F0502020204030204" pitchFamily="34" charset="0"/>
                <a:cs typeface="Calibri" panose="020F0502020204030204" pitchFamily="34" charset="0"/>
              </a:rPr>
              <a:t>Confirmed the effectiveness of the explanations</a:t>
            </a:r>
          </a:p>
          <a:p>
            <a:pPr lvl="1"/>
            <a:r>
              <a:rPr lang="en-US" altLang="ja-JP" dirty="0">
                <a:latin typeface="Calibri" panose="020F0502020204030204" pitchFamily="34" charset="0"/>
                <a:cs typeface="Calibri" panose="020F0502020204030204" pitchFamily="34" charset="0"/>
              </a:rPr>
              <a:t>Functions that reflect the malware feature</a:t>
            </a:r>
          </a:p>
          <a:p>
            <a:pPr lvl="1"/>
            <a:r>
              <a:rPr lang="en-US" altLang="ja-JP" dirty="0">
                <a:latin typeface="Calibri" panose="020F0502020204030204" pitchFamily="34" charset="0"/>
                <a:cs typeface="Calibri" panose="020F0502020204030204" pitchFamily="34" charset="0"/>
              </a:rPr>
              <a:t>A small number of functions characterizing malware</a:t>
            </a:r>
          </a:p>
          <a:p>
            <a:endParaRPr lang="en-US" altLang="ja-JP" dirty="0">
              <a:latin typeface="Calibri" panose="020F0502020204030204" pitchFamily="34" charset="0"/>
              <a:cs typeface="Calibri" panose="020F0502020204030204" pitchFamily="34" charset="0"/>
            </a:endParaRPr>
          </a:p>
          <a:p>
            <a:pPr lvl="1"/>
            <a:endParaRPr kumimoji="1"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F3377A03-2EB4-72DB-F6A0-478690A48484}"/>
              </a:ext>
            </a:extLst>
          </p:cNvPr>
          <p:cNvSpPr txBox="1"/>
          <p:nvPr/>
        </p:nvSpPr>
        <p:spPr>
          <a:xfrm>
            <a:off x="731582" y="5683018"/>
            <a:ext cx="9615714" cy="400110"/>
          </a:xfrm>
          <a:prstGeom prst="rect">
            <a:avLst/>
          </a:prstGeom>
          <a:noFill/>
        </p:spPr>
        <p:txBody>
          <a:bodyPr wrap="square" rtlCol="0">
            <a:spAutoFit/>
          </a:bodyPr>
          <a:lstStyle/>
          <a:p>
            <a:r>
              <a:rPr lang="en-US" altLang="ja-JP" sz="2000" dirty="0">
                <a:solidFill>
                  <a:srgbClr val="4A73A4"/>
                </a:solidFill>
                <a:latin typeface="Calibri" panose="020F0502020204030204" pitchFamily="34" charset="0"/>
                <a:cs typeface="Calibri" panose="020F0502020204030204" pitchFamily="34" charset="0"/>
              </a:rPr>
              <a:t>Contact: mgs227501@iisec.ac.jp</a:t>
            </a:r>
            <a:endParaRPr kumimoji="1" lang="ja-JP" altLang="en-US" sz="2000" dirty="0">
              <a:solidFill>
                <a:srgbClr val="4A73A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144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normAutofit/>
          </a:bodyPr>
          <a:lstStyle/>
          <a:p>
            <a:r>
              <a:rPr kumimoji="1" lang="en-US" altLang="ja-JP" sz="3600" b="1">
                <a:latin typeface="Calibri" panose="020F0502020204030204" pitchFamily="34" charset="0"/>
                <a:cs typeface="Calibri" panose="020F0502020204030204" pitchFamily="34" charset="0"/>
              </a:rPr>
              <a:t>Drawbacks in ML Method: Lack of Interpretability</a:t>
            </a:r>
            <a:endParaRPr kumimoji="1" lang="ja-JP" altLang="en-US" sz="3600"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5715"/>
            <a:ext cx="11438459" cy="5152316"/>
          </a:xfrm>
        </p:spPr>
        <p:txBody>
          <a:bodyPr>
            <a:normAutofit/>
          </a:bodyPr>
          <a:lstStyle/>
          <a:p>
            <a:r>
              <a:rPr kumimoji="1" lang="en-US" altLang="ja-JP">
                <a:latin typeface="Calibri" panose="020F0502020204030204" pitchFamily="34" charset="0"/>
                <a:cs typeface="Calibri" panose="020F0502020204030204" pitchFamily="34" charset="0"/>
              </a:rPr>
              <a:t>ML-models are often treated as black boxes</a:t>
            </a: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endParaRPr kumimoji="1" lang="en-US" altLang="ja-JP">
              <a:latin typeface="Calibri" panose="020F0502020204030204" pitchFamily="34" charset="0"/>
              <a:cs typeface="Calibri" panose="020F0502020204030204" pitchFamily="34" charset="0"/>
            </a:endParaRPr>
          </a:p>
          <a:p>
            <a:r>
              <a:rPr kumimoji="1" lang="en-US" altLang="ja-JP">
                <a:latin typeface="Calibri" panose="020F0502020204030204" pitchFamily="34" charset="0"/>
                <a:cs typeface="Calibri" panose="020F0502020204030204" pitchFamily="34" charset="0"/>
              </a:rPr>
              <a:t>Model interpretability and performance </a:t>
            </a:r>
            <a:br>
              <a:rPr kumimoji="1" lang="en-US" altLang="ja-JP">
                <a:latin typeface="Calibri" panose="020F0502020204030204" pitchFamily="34" charset="0"/>
                <a:cs typeface="Calibri" panose="020F0502020204030204" pitchFamily="34" charset="0"/>
              </a:rPr>
            </a:br>
            <a:r>
              <a:rPr kumimoji="1" lang="en-US" altLang="ja-JP">
                <a:latin typeface="Calibri" panose="020F0502020204030204" pitchFamily="34" charset="0"/>
                <a:cs typeface="Calibri" panose="020F0502020204030204" pitchFamily="34" charset="0"/>
              </a:rPr>
              <a:t>are often in a trade-off relationship</a:t>
            </a: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3</a:t>
            </a:fld>
            <a:endParaRPr kumimoji="1" lang="ja-JP" altLang="en-US"/>
          </a:p>
        </p:txBody>
      </p:sp>
      <p:pic>
        <p:nvPicPr>
          <p:cNvPr id="6" name="図 76" descr="グラフィカル ユーザー インターフェイス&#10;&#10;説明は自動で生成されたものです">
            <a:extLst>
              <a:ext uri="{FF2B5EF4-FFF2-40B4-BE49-F238E27FC236}">
                <a16:creationId xmlns:a16="http://schemas.microsoft.com/office/drawing/2014/main" id="{5F021C64-3F16-09B3-BBA1-BF54909AA1D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55692" y="2531295"/>
            <a:ext cx="1296255" cy="1041197"/>
          </a:xfrm>
          <a:prstGeom prst="rect">
            <a:avLst/>
          </a:prstGeom>
        </p:spPr>
      </p:pic>
      <p:pic>
        <p:nvPicPr>
          <p:cNvPr id="7" name="図 3" descr="テキスト&#10;&#10;説明は自動で生成されたものです">
            <a:extLst>
              <a:ext uri="{FF2B5EF4-FFF2-40B4-BE49-F238E27FC236}">
                <a16:creationId xmlns:a16="http://schemas.microsoft.com/office/drawing/2014/main" id="{AC39D05A-6005-1CA9-94F4-7A9834FE725C}"/>
              </a:ext>
            </a:extLst>
          </p:cNvPr>
          <p:cNvPicPr>
            <a:picLocks noChangeAspect="1"/>
          </p:cNvPicPr>
          <p:nvPr/>
        </p:nvPicPr>
        <p:blipFill>
          <a:blip r:embed="rId5"/>
          <a:stretch>
            <a:fillRect/>
          </a:stretch>
        </p:blipFill>
        <p:spPr>
          <a:xfrm>
            <a:off x="2124038" y="2751797"/>
            <a:ext cx="589011" cy="768359"/>
          </a:xfrm>
          <a:prstGeom prst="rect">
            <a:avLst/>
          </a:prstGeom>
        </p:spPr>
      </p:pic>
      <p:pic>
        <p:nvPicPr>
          <p:cNvPr id="8" name="図 2">
            <a:extLst>
              <a:ext uri="{FF2B5EF4-FFF2-40B4-BE49-F238E27FC236}">
                <a16:creationId xmlns:a16="http://schemas.microsoft.com/office/drawing/2014/main" id="{BCD27632-CF66-9E15-6C24-E24E17A4A764}"/>
              </a:ext>
            </a:extLst>
          </p:cNvPr>
          <p:cNvPicPr>
            <a:picLocks noChangeAspect="1"/>
          </p:cNvPicPr>
          <p:nvPr/>
        </p:nvPicPr>
        <p:blipFill>
          <a:blip r:embed="rId6"/>
          <a:stretch>
            <a:fillRect/>
          </a:stretch>
        </p:blipFill>
        <p:spPr>
          <a:xfrm>
            <a:off x="2005062" y="2686589"/>
            <a:ext cx="341816" cy="341816"/>
          </a:xfrm>
          <a:prstGeom prst="rect">
            <a:avLst/>
          </a:prstGeom>
        </p:spPr>
      </p:pic>
      <p:pic>
        <p:nvPicPr>
          <p:cNvPr id="9" name="グラフィックス 8" descr="歯車付きの頭 枠線">
            <a:extLst>
              <a:ext uri="{FF2B5EF4-FFF2-40B4-BE49-F238E27FC236}">
                <a16:creationId xmlns:a16="http://schemas.microsoft.com/office/drawing/2014/main" id="{9F22D813-DBBA-FB9F-7B0B-520D9E3A4C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8375" y="2686589"/>
            <a:ext cx="962519" cy="962519"/>
          </a:xfrm>
          <a:prstGeom prst="rect">
            <a:avLst/>
          </a:prstGeom>
        </p:spPr>
      </p:pic>
      <p:sp>
        <p:nvSpPr>
          <p:cNvPr id="10" name="コンテンツ プレースホルダー 2">
            <a:extLst>
              <a:ext uri="{FF2B5EF4-FFF2-40B4-BE49-F238E27FC236}">
                <a16:creationId xmlns:a16="http://schemas.microsoft.com/office/drawing/2014/main" id="{802641FC-1469-159B-EA6A-65FC085496BF}"/>
              </a:ext>
            </a:extLst>
          </p:cNvPr>
          <p:cNvSpPr txBox="1">
            <a:spLocks/>
          </p:cNvSpPr>
          <p:nvPr/>
        </p:nvSpPr>
        <p:spPr>
          <a:xfrm>
            <a:off x="3879511" y="2244042"/>
            <a:ext cx="1421736" cy="33108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a:latin typeface="Calibri" panose="020F0502020204030204" pitchFamily="34" charset="0"/>
                <a:ea typeface="メイリオ" panose="020B0604030504040204" pitchFamily="50" charset="-128"/>
                <a:cs typeface="Calibri" panose="020F0502020204030204" pitchFamily="34" charset="0"/>
              </a:rPr>
              <a:t>ML</a:t>
            </a:r>
            <a:r>
              <a:rPr lang="ja-JP" altLang="en-US" sz="1800">
                <a:latin typeface="Calibri" panose="020F0502020204030204" pitchFamily="34" charset="0"/>
                <a:ea typeface="メイリオ" panose="020B0604030504040204" pitchFamily="50" charset="-128"/>
                <a:cs typeface="Calibri" panose="020F0502020204030204" pitchFamily="34" charset="0"/>
              </a:rPr>
              <a:t> </a:t>
            </a:r>
            <a:r>
              <a:rPr lang="en-US" altLang="ja-JP" sz="1800">
                <a:latin typeface="Calibri" panose="020F0502020204030204" pitchFamily="34" charset="0"/>
                <a:ea typeface="メイリオ" panose="020B0604030504040204" pitchFamily="50" charset="-128"/>
                <a:cs typeface="Calibri" panose="020F0502020204030204" pitchFamily="34" charset="0"/>
              </a:rPr>
              <a:t>model</a:t>
            </a:r>
            <a:endParaRPr lang="ja-JP" altLang="en-US" sz="1800">
              <a:latin typeface="Calibri" panose="020F0502020204030204" pitchFamily="34" charset="0"/>
              <a:ea typeface="メイリオ" panose="020B0604030504040204" pitchFamily="50" charset="-128"/>
              <a:cs typeface="Calibri" panose="020F0502020204030204" pitchFamily="34" charset="0"/>
            </a:endParaRPr>
          </a:p>
        </p:txBody>
      </p:sp>
      <p:sp>
        <p:nvSpPr>
          <p:cNvPr id="11" name="矢印: 右 10">
            <a:extLst>
              <a:ext uri="{FF2B5EF4-FFF2-40B4-BE49-F238E27FC236}">
                <a16:creationId xmlns:a16="http://schemas.microsoft.com/office/drawing/2014/main" id="{0257017E-F11A-BA12-20C8-DA644E596ED4}"/>
              </a:ext>
            </a:extLst>
          </p:cNvPr>
          <p:cNvSpPr/>
          <p:nvPr/>
        </p:nvSpPr>
        <p:spPr>
          <a:xfrm>
            <a:off x="3103565" y="3028405"/>
            <a:ext cx="489752" cy="298089"/>
          </a:xfrm>
          <a:prstGeom prst="rightArrow">
            <a:avLst>
              <a:gd name="adj1" fmla="val 29344"/>
              <a:gd name="adj2" fmla="val 54252"/>
            </a:avLst>
          </a:prstGeom>
          <a:solidFill>
            <a:srgbClr val="668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C21C135E-5BA0-B9B2-50FA-9BBC698A6378}"/>
              </a:ext>
            </a:extLst>
          </p:cNvPr>
          <p:cNvSpPr/>
          <p:nvPr/>
        </p:nvSpPr>
        <p:spPr>
          <a:xfrm>
            <a:off x="6135308" y="2753734"/>
            <a:ext cx="1171672" cy="480603"/>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ysClr val="windowText" lastClr="000000"/>
                </a:solidFill>
                <a:latin typeface="Calibri" panose="020F0502020204030204" pitchFamily="34" charset="0"/>
                <a:cs typeface="Calibri" panose="020F0502020204030204" pitchFamily="34" charset="0"/>
              </a:rPr>
              <a:t>Trickbot</a:t>
            </a:r>
            <a:endParaRPr kumimoji="1" lang="ja-JP" altLang="en-US">
              <a:solidFill>
                <a:sysClr val="windowText" lastClr="000000"/>
              </a:solidFill>
              <a:latin typeface="Calibri" panose="020F0502020204030204" pitchFamily="34" charset="0"/>
              <a:cs typeface="Calibri" panose="020F0502020204030204" pitchFamily="34" charset="0"/>
            </a:endParaRPr>
          </a:p>
        </p:txBody>
      </p:sp>
      <p:sp>
        <p:nvSpPr>
          <p:cNvPr id="14" name="四角形: 角を丸くする 13">
            <a:extLst>
              <a:ext uri="{FF2B5EF4-FFF2-40B4-BE49-F238E27FC236}">
                <a16:creationId xmlns:a16="http://schemas.microsoft.com/office/drawing/2014/main" id="{00AD096A-AD6E-6456-C8B0-FDB0CE9E4202}"/>
              </a:ext>
            </a:extLst>
          </p:cNvPr>
          <p:cNvSpPr/>
          <p:nvPr/>
        </p:nvSpPr>
        <p:spPr>
          <a:xfrm>
            <a:off x="6135308" y="2174807"/>
            <a:ext cx="1171672" cy="480603"/>
          </a:xfrm>
          <a:prstGeom prst="roundRect">
            <a:avLst/>
          </a:pr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chemeClr val="bg1">
                    <a:lumMod val="65000"/>
                  </a:schemeClr>
                </a:solidFill>
                <a:latin typeface="Calibri" panose="020F0502020204030204" pitchFamily="34" charset="0"/>
                <a:cs typeface="Calibri" panose="020F0502020204030204" pitchFamily="34" charset="0"/>
              </a:rPr>
              <a:t>IcedID</a:t>
            </a:r>
            <a:endParaRPr kumimoji="1" lang="ja-JP" altLang="en-US">
              <a:solidFill>
                <a:schemeClr val="bg1">
                  <a:lumMod val="65000"/>
                </a:schemeClr>
              </a:solidFill>
              <a:latin typeface="Calibri" panose="020F0502020204030204" pitchFamily="34" charset="0"/>
              <a:cs typeface="Calibri" panose="020F0502020204030204" pitchFamily="34" charset="0"/>
            </a:endParaRPr>
          </a:p>
        </p:txBody>
      </p:sp>
      <p:sp>
        <p:nvSpPr>
          <p:cNvPr id="15" name="四角形: 角を丸くする 14">
            <a:extLst>
              <a:ext uri="{FF2B5EF4-FFF2-40B4-BE49-F238E27FC236}">
                <a16:creationId xmlns:a16="http://schemas.microsoft.com/office/drawing/2014/main" id="{6060C950-285B-8FC6-554D-04DE1A297695}"/>
              </a:ext>
            </a:extLst>
          </p:cNvPr>
          <p:cNvSpPr/>
          <p:nvPr/>
        </p:nvSpPr>
        <p:spPr>
          <a:xfrm>
            <a:off x="6132457" y="3318996"/>
            <a:ext cx="1171672" cy="480603"/>
          </a:xfrm>
          <a:prstGeom prst="roundRect">
            <a:avLst/>
          </a:prstGeom>
          <a:noFill/>
          <a:ln w="1905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chemeClr val="bg1">
                    <a:lumMod val="65000"/>
                  </a:schemeClr>
                </a:solidFill>
                <a:latin typeface="Calibri" panose="020F0502020204030204" pitchFamily="34" charset="0"/>
                <a:cs typeface="Calibri" panose="020F0502020204030204" pitchFamily="34" charset="0"/>
              </a:rPr>
              <a:t>njrat</a:t>
            </a:r>
            <a:endParaRPr kumimoji="1" lang="ja-JP" altLang="en-US">
              <a:solidFill>
                <a:schemeClr val="bg1">
                  <a:lumMod val="65000"/>
                </a:schemeClr>
              </a:solidFill>
              <a:latin typeface="Calibri" panose="020F0502020204030204" pitchFamily="34" charset="0"/>
              <a:cs typeface="Calibri" panose="020F0502020204030204" pitchFamily="34" charset="0"/>
            </a:endParaRPr>
          </a:p>
        </p:txBody>
      </p:sp>
      <p:sp>
        <p:nvSpPr>
          <p:cNvPr id="16" name="吹き出し: 角を丸めた四角形 15">
            <a:extLst>
              <a:ext uri="{FF2B5EF4-FFF2-40B4-BE49-F238E27FC236}">
                <a16:creationId xmlns:a16="http://schemas.microsoft.com/office/drawing/2014/main" id="{0B9F2CEA-581B-3725-C9A2-C246F621A76F}"/>
              </a:ext>
            </a:extLst>
          </p:cNvPr>
          <p:cNvSpPr/>
          <p:nvPr/>
        </p:nvSpPr>
        <p:spPr>
          <a:xfrm>
            <a:off x="7304129" y="1216800"/>
            <a:ext cx="3406597" cy="768360"/>
          </a:xfrm>
          <a:prstGeom prst="wedgeRoundRectCallout">
            <a:avLst>
              <a:gd name="adj1" fmla="val 9653"/>
              <a:gd name="adj2" fmla="val 73627"/>
              <a:gd name="adj3" fmla="val 16667"/>
            </a:avLst>
          </a:prstGeom>
          <a:solidFill>
            <a:schemeClr val="bg1"/>
          </a:solidFill>
          <a:ln w="28575">
            <a:solidFill>
              <a:srgbClr val="668C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latin typeface="Calibri" panose="020F0502020204030204" pitchFamily="34" charset="0"/>
                <a:cs typeface="Calibri" panose="020F0502020204030204" pitchFamily="34" charset="0"/>
              </a:rPr>
              <a:t>Why </a:t>
            </a:r>
            <a:r>
              <a:rPr lang="en-US" altLang="ja-JP" sz="2000" err="1">
                <a:solidFill>
                  <a:schemeClr val="tx1"/>
                </a:solidFill>
                <a:latin typeface="Calibri" panose="020F0502020204030204" pitchFamily="34" charset="0"/>
                <a:cs typeface="Calibri" panose="020F0502020204030204" pitchFamily="34" charset="0"/>
              </a:rPr>
              <a:t>T</a:t>
            </a:r>
            <a:r>
              <a:rPr kumimoji="1" lang="en-US" altLang="ja-JP" sz="2000" err="1">
                <a:solidFill>
                  <a:schemeClr val="tx1"/>
                </a:solidFill>
                <a:latin typeface="Calibri" panose="020F0502020204030204" pitchFamily="34" charset="0"/>
                <a:cs typeface="Calibri" panose="020F0502020204030204" pitchFamily="34" charset="0"/>
              </a:rPr>
              <a:t>rickbot</a:t>
            </a:r>
            <a:r>
              <a:rPr kumimoji="1" lang="en-US" altLang="ja-JP" sz="2000">
                <a:solidFill>
                  <a:schemeClr val="tx1"/>
                </a:solidFill>
                <a:latin typeface="Calibri" panose="020F0502020204030204" pitchFamily="34" charset="0"/>
                <a:cs typeface="Calibri" panose="020F0502020204030204" pitchFamily="34" charset="0"/>
              </a:rPr>
              <a:t>?</a:t>
            </a:r>
          </a:p>
          <a:p>
            <a:pPr algn="ctr"/>
            <a:r>
              <a:rPr kumimoji="1" lang="en-US" altLang="ja-JP" sz="2000">
                <a:solidFill>
                  <a:schemeClr val="tx1"/>
                </a:solidFill>
                <a:latin typeface="Calibri" panose="020F0502020204030204" pitchFamily="34" charset="0"/>
                <a:cs typeface="Calibri" panose="020F0502020204030204" pitchFamily="34" charset="0"/>
              </a:rPr>
              <a:t>Whe</a:t>
            </a:r>
            <a:r>
              <a:rPr lang="en-US" altLang="ja-JP" sz="2000">
                <a:solidFill>
                  <a:schemeClr val="tx1"/>
                </a:solidFill>
                <a:latin typeface="Calibri" panose="020F0502020204030204" pitchFamily="34" charset="0"/>
                <a:cs typeface="Calibri" panose="020F0502020204030204" pitchFamily="34" charset="0"/>
              </a:rPr>
              <a:t>re’s the malicious code?</a:t>
            </a:r>
            <a:endParaRPr kumimoji="1" lang="ja-JP" altLang="en-US" sz="2000">
              <a:latin typeface="Calibri" panose="020F0502020204030204" pitchFamily="34" charset="0"/>
              <a:cs typeface="Calibri" panose="020F0502020204030204" pitchFamily="34" charset="0"/>
            </a:endParaRPr>
          </a:p>
        </p:txBody>
      </p:sp>
      <p:sp>
        <p:nvSpPr>
          <p:cNvPr id="17" name="コンテンツ プレースホルダー 2">
            <a:extLst>
              <a:ext uri="{FF2B5EF4-FFF2-40B4-BE49-F238E27FC236}">
                <a16:creationId xmlns:a16="http://schemas.microsoft.com/office/drawing/2014/main" id="{577A922C-F1EC-9483-7BB2-8A4836F33354}"/>
              </a:ext>
            </a:extLst>
          </p:cNvPr>
          <p:cNvSpPr txBox="1">
            <a:spLocks/>
          </p:cNvSpPr>
          <p:nvPr/>
        </p:nvSpPr>
        <p:spPr>
          <a:xfrm rot="21164961">
            <a:off x="9497316" y="2412279"/>
            <a:ext cx="660760" cy="34181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a:solidFill>
                  <a:srgbClr val="5F9BB9"/>
                </a:solidFill>
                <a:latin typeface="メイリオ" panose="020B0604030504040204" pitchFamily="50" charset="-128"/>
                <a:ea typeface="メイリオ" panose="020B0604030504040204" pitchFamily="50" charset="-128"/>
                <a:cs typeface="Calibri"/>
              </a:rPr>
              <a:t>?</a:t>
            </a:r>
            <a:endParaRPr lang="ja-JP" altLang="en-US" sz="1800">
              <a:solidFill>
                <a:srgbClr val="5F9BB9"/>
              </a:solidFill>
              <a:latin typeface="メイリオ" panose="020B0604030504040204" pitchFamily="50" charset="-128"/>
              <a:ea typeface="メイリオ" panose="020B0604030504040204" pitchFamily="50" charset="-128"/>
              <a:cs typeface="Calibri"/>
            </a:endParaRPr>
          </a:p>
        </p:txBody>
      </p:sp>
      <p:sp>
        <p:nvSpPr>
          <p:cNvPr id="18" name="コンテンツ プレースホルダー 2">
            <a:extLst>
              <a:ext uri="{FF2B5EF4-FFF2-40B4-BE49-F238E27FC236}">
                <a16:creationId xmlns:a16="http://schemas.microsoft.com/office/drawing/2014/main" id="{F7372543-D1EB-BE00-5F78-E2E39A63E059}"/>
              </a:ext>
            </a:extLst>
          </p:cNvPr>
          <p:cNvSpPr txBox="1">
            <a:spLocks/>
          </p:cNvSpPr>
          <p:nvPr/>
        </p:nvSpPr>
        <p:spPr>
          <a:xfrm rot="1829840">
            <a:off x="9693301" y="2680534"/>
            <a:ext cx="660760" cy="34181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a:solidFill>
                  <a:srgbClr val="5F9BB9"/>
                </a:solidFill>
                <a:latin typeface="メイリオ" panose="020B0604030504040204" pitchFamily="50" charset="-128"/>
                <a:ea typeface="メイリオ" panose="020B0604030504040204" pitchFamily="50" charset="-128"/>
                <a:cs typeface="Calibri"/>
              </a:rPr>
              <a:t>?</a:t>
            </a:r>
            <a:endParaRPr lang="ja-JP" altLang="en-US" sz="2400">
              <a:solidFill>
                <a:srgbClr val="5F9BB9"/>
              </a:solidFill>
              <a:latin typeface="メイリオ" panose="020B0604030504040204" pitchFamily="50" charset="-128"/>
              <a:ea typeface="メイリオ" panose="020B0604030504040204" pitchFamily="50" charset="-128"/>
              <a:cs typeface="Calibri"/>
            </a:endParaRPr>
          </a:p>
        </p:txBody>
      </p:sp>
      <p:cxnSp>
        <p:nvCxnSpPr>
          <p:cNvPr id="20" name="直線矢印コネクタ 19">
            <a:extLst>
              <a:ext uri="{FF2B5EF4-FFF2-40B4-BE49-F238E27FC236}">
                <a16:creationId xmlns:a16="http://schemas.microsoft.com/office/drawing/2014/main" id="{8C33957F-28F4-189D-3873-031BCD9B758E}"/>
              </a:ext>
            </a:extLst>
          </p:cNvPr>
          <p:cNvCxnSpPr/>
          <p:nvPr/>
        </p:nvCxnSpPr>
        <p:spPr>
          <a:xfrm>
            <a:off x="8484631" y="6186186"/>
            <a:ext cx="19062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FB7B76F-A299-BCC8-73B8-303529EA9AF2}"/>
              </a:ext>
            </a:extLst>
          </p:cNvPr>
          <p:cNvCxnSpPr>
            <a:cxnSpLocks/>
          </p:cNvCxnSpPr>
          <p:nvPr/>
        </p:nvCxnSpPr>
        <p:spPr>
          <a:xfrm flipV="1">
            <a:off x="8490138" y="4516664"/>
            <a:ext cx="0" cy="16695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コンテンツ プレースホルダー 2">
            <a:extLst>
              <a:ext uri="{FF2B5EF4-FFF2-40B4-BE49-F238E27FC236}">
                <a16:creationId xmlns:a16="http://schemas.microsoft.com/office/drawing/2014/main" id="{48D75163-47C2-1F4A-671B-75EA6F4D5F32}"/>
              </a:ext>
            </a:extLst>
          </p:cNvPr>
          <p:cNvSpPr txBox="1">
            <a:spLocks/>
          </p:cNvSpPr>
          <p:nvPr/>
        </p:nvSpPr>
        <p:spPr>
          <a:xfrm rot="16200000">
            <a:off x="7026563" y="5185274"/>
            <a:ext cx="1836975" cy="3310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500">
                <a:latin typeface="Calibri" panose="020F0502020204030204" pitchFamily="34" charset="0"/>
                <a:ea typeface="メイリオ" panose="020B0604030504040204" pitchFamily="50" charset="-128"/>
                <a:cs typeface="Calibri" panose="020F0502020204030204" pitchFamily="34" charset="0"/>
              </a:rPr>
              <a:t>Model performance</a:t>
            </a:r>
            <a:endParaRPr lang="ja-JP" altLang="en-US" sz="1500">
              <a:latin typeface="Calibri" panose="020F0502020204030204" pitchFamily="34" charset="0"/>
              <a:ea typeface="メイリオ" panose="020B0604030504040204" pitchFamily="50" charset="-128"/>
              <a:cs typeface="Calibri" panose="020F0502020204030204" pitchFamily="34" charset="0"/>
            </a:endParaRPr>
          </a:p>
        </p:txBody>
      </p:sp>
      <p:sp>
        <p:nvSpPr>
          <p:cNvPr id="23" name="コンテンツ プレースホルダー 2">
            <a:extLst>
              <a:ext uri="{FF2B5EF4-FFF2-40B4-BE49-F238E27FC236}">
                <a16:creationId xmlns:a16="http://schemas.microsoft.com/office/drawing/2014/main" id="{DE0C3466-70AB-7D67-2CAE-9AE041390BFC}"/>
              </a:ext>
            </a:extLst>
          </p:cNvPr>
          <p:cNvSpPr txBox="1">
            <a:spLocks/>
          </p:cNvSpPr>
          <p:nvPr/>
        </p:nvSpPr>
        <p:spPr>
          <a:xfrm>
            <a:off x="8361590" y="6421601"/>
            <a:ext cx="2420810" cy="3310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500">
                <a:latin typeface="Calibri" panose="020F0502020204030204" pitchFamily="34" charset="0"/>
                <a:ea typeface="メイリオ" panose="020B0604030504040204" pitchFamily="50" charset="-128"/>
                <a:cs typeface="Calibri" panose="020F0502020204030204" pitchFamily="34" charset="0"/>
              </a:rPr>
              <a:t>Model interpretability</a:t>
            </a:r>
            <a:endParaRPr lang="ja-JP" altLang="en-US" sz="1500">
              <a:latin typeface="Calibri" panose="020F0502020204030204" pitchFamily="34" charset="0"/>
              <a:ea typeface="メイリオ" panose="020B0604030504040204" pitchFamily="50" charset="-128"/>
              <a:cs typeface="Calibri" panose="020F0502020204030204" pitchFamily="34" charset="0"/>
            </a:endParaRPr>
          </a:p>
        </p:txBody>
      </p:sp>
      <p:sp>
        <p:nvSpPr>
          <p:cNvPr id="24" name="コンテンツ プレースホルダー 2">
            <a:extLst>
              <a:ext uri="{FF2B5EF4-FFF2-40B4-BE49-F238E27FC236}">
                <a16:creationId xmlns:a16="http://schemas.microsoft.com/office/drawing/2014/main" id="{2D531558-24F7-0E16-B420-6F45EDFF7974}"/>
              </a:ext>
            </a:extLst>
          </p:cNvPr>
          <p:cNvSpPr txBox="1">
            <a:spLocks/>
          </p:cNvSpPr>
          <p:nvPr/>
        </p:nvSpPr>
        <p:spPr>
          <a:xfrm>
            <a:off x="8381130" y="6222616"/>
            <a:ext cx="498013" cy="22919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100">
                <a:latin typeface="Calibri" panose="020F0502020204030204" pitchFamily="34" charset="0"/>
                <a:ea typeface="メイリオ" panose="020B0604030504040204" pitchFamily="50" charset="-128"/>
                <a:cs typeface="Calibri" panose="020F0502020204030204" pitchFamily="34" charset="0"/>
              </a:rPr>
              <a:t>Low</a:t>
            </a:r>
            <a:endParaRPr lang="ja-JP" altLang="en-US" sz="1050">
              <a:latin typeface="Calibri" panose="020F0502020204030204" pitchFamily="34" charset="0"/>
              <a:ea typeface="メイリオ" panose="020B0604030504040204" pitchFamily="50" charset="-128"/>
              <a:cs typeface="Calibri" panose="020F0502020204030204" pitchFamily="34" charset="0"/>
            </a:endParaRPr>
          </a:p>
        </p:txBody>
      </p:sp>
      <p:sp>
        <p:nvSpPr>
          <p:cNvPr id="25" name="コンテンツ プレースホルダー 2">
            <a:extLst>
              <a:ext uri="{FF2B5EF4-FFF2-40B4-BE49-F238E27FC236}">
                <a16:creationId xmlns:a16="http://schemas.microsoft.com/office/drawing/2014/main" id="{0595204F-D7FA-A520-4E1A-67502513ED31}"/>
              </a:ext>
            </a:extLst>
          </p:cNvPr>
          <p:cNvSpPr txBox="1">
            <a:spLocks/>
          </p:cNvSpPr>
          <p:nvPr/>
        </p:nvSpPr>
        <p:spPr>
          <a:xfrm>
            <a:off x="10091114" y="6222616"/>
            <a:ext cx="498013" cy="22919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100">
                <a:latin typeface="Calibri" panose="020F0502020204030204" pitchFamily="34" charset="0"/>
                <a:ea typeface="メイリオ" panose="020B0604030504040204" pitchFamily="50" charset="-128"/>
                <a:cs typeface="Calibri" panose="020F0502020204030204" pitchFamily="34" charset="0"/>
              </a:rPr>
              <a:t>High</a:t>
            </a:r>
            <a:endParaRPr lang="ja-JP" altLang="en-US" sz="1050">
              <a:latin typeface="Calibri" panose="020F0502020204030204" pitchFamily="34" charset="0"/>
              <a:ea typeface="メイリオ" panose="020B0604030504040204" pitchFamily="50" charset="-128"/>
              <a:cs typeface="Calibri" panose="020F0502020204030204" pitchFamily="34" charset="0"/>
            </a:endParaRPr>
          </a:p>
        </p:txBody>
      </p:sp>
      <p:sp>
        <p:nvSpPr>
          <p:cNvPr id="26" name="コンテンツ プレースホルダー 2">
            <a:extLst>
              <a:ext uri="{FF2B5EF4-FFF2-40B4-BE49-F238E27FC236}">
                <a16:creationId xmlns:a16="http://schemas.microsoft.com/office/drawing/2014/main" id="{8AE3E1A1-56A8-140C-2F3C-1FA41600A0F0}"/>
              </a:ext>
            </a:extLst>
          </p:cNvPr>
          <p:cNvSpPr txBox="1">
            <a:spLocks/>
          </p:cNvSpPr>
          <p:nvPr/>
        </p:nvSpPr>
        <p:spPr>
          <a:xfrm>
            <a:off x="8086213" y="6023713"/>
            <a:ext cx="498013" cy="22919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100">
                <a:latin typeface="Calibri" panose="020F0502020204030204" pitchFamily="34" charset="0"/>
                <a:ea typeface="メイリオ" panose="020B0604030504040204" pitchFamily="50" charset="-128"/>
                <a:cs typeface="Calibri" panose="020F0502020204030204" pitchFamily="34" charset="0"/>
              </a:rPr>
              <a:t>Low</a:t>
            </a:r>
            <a:endParaRPr lang="ja-JP" altLang="en-US" sz="1050">
              <a:latin typeface="Calibri" panose="020F0502020204030204" pitchFamily="34" charset="0"/>
              <a:ea typeface="メイリオ" panose="020B0604030504040204" pitchFamily="50" charset="-128"/>
              <a:cs typeface="Calibri" panose="020F0502020204030204" pitchFamily="34" charset="0"/>
            </a:endParaRPr>
          </a:p>
        </p:txBody>
      </p:sp>
      <p:sp>
        <p:nvSpPr>
          <p:cNvPr id="27" name="コンテンツ プレースホルダー 2">
            <a:extLst>
              <a:ext uri="{FF2B5EF4-FFF2-40B4-BE49-F238E27FC236}">
                <a16:creationId xmlns:a16="http://schemas.microsoft.com/office/drawing/2014/main" id="{EC36266E-ED28-01DB-352B-E8956E45664F}"/>
              </a:ext>
            </a:extLst>
          </p:cNvPr>
          <p:cNvSpPr txBox="1">
            <a:spLocks/>
          </p:cNvSpPr>
          <p:nvPr/>
        </p:nvSpPr>
        <p:spPr>
          <a:xfrm>
            <a:off x="8065616" y="4564026"/>
            <a:ext cx="498013" cy="22919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100">
                <a:latin typeface="Calibri" panose="020F0502020204030204" pitchFamily="34" charset="0"/>
                <a:ea typeface="メイリオ" panose="020B0604030504040204" pitchFamily="50" charset="-128"/>
                <a:cs typeface="Calibri" panose="020F0502020204030204" pitchFamily="34" charset="0"/>
              </a:rPr>
              <a:t>High</a:t>
            </a:r>
            <a:endParaRPr lang="ja-JP" altLang="en-US" sz="1050">
              <a:latin typeface="Calibri" panose="020F0502020204030204" pitchFamily="34" charset="0"/>
              <a:ea typeface="メイリオ" panose="020B0604030504040204" pitchFamily="50" charset="-128"/>
              <a:cs typeface="Calibri" panose="020F0502020204030204" pitchFamily="34" charset="0"/>
            </a:endParaRPr>
          </a:p>
        </p:txBody>
      </p:sp>
      <p:sp>
        <p:nvSpPr>
          <p:cNvPr id="28" name="楕円 27">
            <a:extLst>
              <a:ext uri="{FF2B5EF4-FFF2-40B4-BE49-F238E27FC236}">
                <a16:creationId xmlns:a16="http://schemas.microsoft.com/office/drawing/2014/main" id="{4ACACDF1-9053-BE3A-59D3-F40DC71CEDA1}"/>
              </a:ext>
            </a:extLst>
          </p:cNvPr>
          <p:cNvSpPr/>
          <p:nvPr/>
        </p:nvSpPr>
        <p:spPr>
          <a:xfrm>
            <a:off x="8758600" y="4722109"/>
            <a:ext cx="142225" cy="142225"/>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4BD2ADFC-B1B6-FF71-CE6C-8B950F14BD55}"/>
              </a:ext>
            </a:extLst>
          </p:cNvPr>
          <p:cNvSpPr/>
          <p:nvPr/>
        </p:nvSpPr>
        <p:spPr>
          <a:xfrm>
            <a:off x="9799870" y="5474925"/>
            <a:ext cx="142225" cy="142225"/>
          </a:xfrm>
          <a:prstGeom prst="ellipse">
            <a:avLst/>
          </a:prstGeom>
          <a:solidFill>
            <a:schemeClr val="bg1"/>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2">
            <a:extLst>
              <a:ext uri="{FF2B5EF4-FFF2-40B4-BE49-F238E27FC236}">
                <a16:creationId xmlns:a16="http://schemas.microsoft.com/office/drawing/2014/main" id="{CCA78FC7-1C3C-DADE-B4E4-508BFD1269F0}"/>
              </a:ext>
            </a:extLst>
          </p:cNvPr>
          <p:cNvSpPr txBox="1">
            <a:spLocks/>
          </p:cNvSpPr>
          <p:nvPr/>
        </p:nvSpPr>
        <p:spPr>
          <a:xfrm>
            <a:off x="8829952" y="4495212"/>
            <a:ext cx="1244150" cy="3414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400">
                <a:solidFill>
                  <a:schemeClr val="accent6">
                    <a:lumMod val="75000"/>
                  </a:schemeClr>
                </a:solidFill>
                <a:latin typeface="Calibri" panose="020F0502020204030204" pitchFamily="34" charset="0"/>
                <a:ea typeface="メイリオ" panose="020B0604030504040204" pitchFamily="50" charset="-128"/>
                <a:cs typeface="Calibri" panose="020F0502020204030204" pitchFamily="34" charset="0"/>
              </a:rPr>
              <a:t>Deep learning</a:t>
            </a:r>
            <a:endParaRPr lang="ja-JP" altLang="en-US" sz="1400">
              <a:solidFill>
                <a:schemeClr val="accent6">
                  <a:lumMod val="75000"/>
                </a:schemeClr>
              </a:solidFill>
              <a:latin typeface="Calibri" panose="020F0502020204030204" pitchFamily="34" charset="0"/>
              <a:ea typeface="メイリオ" panose="020B0604030504040204" pitchFamily="50" charset="-128"/>
              <a:cs typeface="Calibri" panose="020F0502020204030204" pitchFamily="34" charset="0"/>
            </a:endParaRPr>
          </a:p>
        </p:txBody>
      </p:sp>
      <p:sp>
        <p:nvSpPr>
          <p:cNvPr id="31" name="コンテンツ プレースホルダー 2">
            <a:extLst>
              <a:ext uri="{FF2B5EF4-FFF2-40B4-BE49-F238E27FC236}">
                <a16:creationId xmlns:a16="http://schemas.microsoft.com/office/drawing/2014/main" id="{1197F684-86DE-6723-A4BC-C3D7BF9CC9B2}"/>
              </a:ext>
            </a:extLst>
          </p:cNvPr>
          <p:cNvSpPr txBox="1">
            <a:spLocks/>
          </p:cNvSpPr>
          <p:nvPr/>
        </p:nvSpPr>
        <p:spPr>
          <a:xfrm>
            <a:off x="9905453" y="5373153"/>
            <a:ext cx="1346372" cy="3613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400">
                <a:solidFill>
                  <a:schemeClr val="accent6">
                    <a:lumMod val="75000"/>
                  </a:schemeClr>
                </a:solidFill>
                <a:latin typeface="Calibri" panose="020F0502020204030204" pitchFamily="34" charset="0"/>
                <a:ea typeface="メイリオ" panose="020B0604030504040204" pitchFamily="50" charset="-128"/>
                <a:cs typeface="Calibri" panose="020F0502020204030204" pitchFamily="34" charset="0"/>
              </a:rPr>
              <a:t>Decision Trees</a:t>
            </a:r>
            <a:endParaRPr lang="ja-JP" altLang="en-US" sz="1400">
              <a:solidFill>
                <a:schemeClr val="accent6">
                  <a:lumMod val="75000"/>
                </a:schemeClr>
              </a:solidFill>
              <a:latin typeface="Calibri" panose="020F0502020204030204" pitchFamily="34" charset="0"/>
              <a:ea typeface="メイリオ" panose="020B0604030504040204" pitchFamily="50" charset="-128"/>
              <a:cs typeface="Calibri" panose="020F0502020204030204" pitchFamily="34" charset="0"/>
            </a:endParaRPr>
          </a:p>
        </p:txBody>
      </p:sp>
      <p:sp>
        <p:nvSpPr>
          <p:cNvPr id="32" name="円弧 31">
            <a:extLst>
              <a:ext uri="{FF2B5EF4-FFF2-40B4-BE49-F238E27FC236}">
                <a16:creationId xmlns:a16="http://schemas.microsoft.com/office/drawing/2014/main" id="{3F60BB83-6982-2013-C643-1AF7E5E137B4}"/>
              </a:ext>
            </a:extLst>
          </p:cNvPr>
          <p:cNvSpPr/>
          <p:nvPr/>
        </p:nvSpPr>
        <p:spPr>
          <a:xfrm>
            <a:off x="6919190" y="4762422"/>
            <a:ext cx="3127083" cy="2872990"/>
          </a:xfrm>
          <a:prstGeom prst="arc">
            <a:avLst>
              <a:gd name="adj1" fmla="val 16200000"/>
              <a:gd name="adj2" fmla="val 21559557"/>
            </a:avLst>
          </a:prstGeom>
          <a:ln w="12700">
            <a:solidFill>
              <a:srgbClr val="668CB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25BF2F5A-8CFE-30FC-5CAB-DD88707C4376}"/>
              </a:ext>
            </a:extLst>
          </p:cNvPr>
          <p:cNvSpPr/>
          <p:nvPr/>
        </p:nvSpPr>
        <p:spPr>
          <a:xfrm>
            <a:off x="5161076" y="3028405"/>
            <a:ext cx="489752" cy="298089"/>
          </a:xfrm>
          <a:prstGeom prst="rightArrow">
            <a:avLst>
              <a:gd name="adj1" fmla="val 29344"/>
              <a:gd name="adj2" fmla="val 54252"/>
            </a:avLst>
          </a:prstGeom>
          <a:solidFill>
            <a:srgbClr val="668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8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animBg="1"/>
      <p:bldP spid="29" grpId="0" animBg="1"/>
      <p:bldP spid="30" grpId="0"/>
      <p:bldP spid="31" grpId="0"/>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Overview</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3" y="1024648"/>
            <a:ext cx="10234038" cy="5152316"/>
          </a:xfrm>
        </p:spPr>
        <p:txBody>
          <a:bodyPr>
            <a:normAutofit lnSpcReduction="10000"/>
          </a:bodyPr>
          <a:lstStyle/>
          <a:p>
            <a:pPr marL="0" indent="0">
              <a:buNone/>
            </a:pPr>
            <a:r>
              <a:rPr lang="en-US" altLang="ja-JP" b="1" dirty="0">
                <a:latin typeface="Calibri" panose="020F0502020204030204" pitchFamily="34" charset="0"/>
                <a:cs typeface="Calibri" panose="020F0502020204030204" pitchFamily="34" charset="0"/>
              </a:rPr>
              <a:t>Research Goals</a:t>
            </a:r>
            <a:endParaRPr kumimoji="1" lang="en-US" altLang="ja-JP" b="1" dirty="0">
              <a:latin typeface="Calibri" panose="020F0502020204030204" pitchFamily="34" charset="0"/>
              <a:cs typeface="Calibri" panose="020F0502020204030204" pitchFamily="34" charset="0"/>
            </a:endParaRPr>
          </a:p>
          <a:p>
            <a:r>
              <a:rPr lang="en-US" altLang="ja-JP" dirty="0">
                <a:latin typeface="Calibri" panose="020F0502020204030204" pitchFamily="34" charset="0"/>
                <a:cs typeface="Calibri" panose="020F0502020204030204" pitchFamily="34" charset="0"/>
              </a:rPr>
              <a:t>Creating classifier that can explain the reasons for malware classification</a:t>
            </a:r>
          </a:p>
          <a:p>
            <a:r>
              <a:rPr lang="en-US" altLang="ja-JP" dirty="0">
                <a:latin typeface="Calibri" panose="020F0502020204030204" pitchFamily="34" charset="0"/>
                <a:cs typeface="Calibri" panose="020F0502020204030204" pitchFamily="34" charset="0"/>
              </a:rPr>
              <a:t>Achieving both high classification performance and interpretability</a:t>
            </a:r>
            <a:endParaRPr kumimoji="1" lang="en-US" altLang="ja-JP" dirty="0">
              <a:latin typeface="Calibri" panose="020F0502020204030204" pitchFamily="34" charset="0"/>
              <a:cs typeface="Calibri" panose="020F0502020204030204" pitchFamily="34" charset="0"/>
            </a:endParaRPr>
          </a:p>
          <a:p>
            <a:endParaRPr kumimoji="1" lang="en-US" altLang="ja-JP" dirty="0">
              <a:latin typeface="Calibri" panose="020F0502020204030204" pitchFamily="34" charset="0"/>
              <a:cs typeface="Calibri" panose="020F0502020204030204" pitchFamily="34" charset="0"/>
            </a:endParaRPr>
          </a:p>
          <a:p>
            <a:pPr marL="0" indent="0">
              <a:buNone/>
            </a:pPr>
            <a:r>
              <a:rPr kumimoji="1" lang="en-US" altLang="ja-JP" b="1" dirty="0">
                <a:latin typeface="Calibri" panose="020F0502020204030204" pitchFamily="34" charset="0"/>
                <a:cs typeface="Calibri" panose="020F0502020204030204" pitchFamily="34" charset="0"/>
              </a:rPr>
              <a:t>Solution</a:t>
            </a:r>
          </a:p>
          <a:p>
            <a:r>
              <a:rPr kumimoji="1" lang="en-US" altLang="ja-JP" dirty="0">
                <a:latin typeface="Calibri" panose="020F0502020204030204" pitchFamily="34" charset="0"/>
                <a:cs typeface="Calibri" panose="020F0502020204030204" pitchFamily="34" charset="0"/>
              </a:rPr>
              <a:t>FCGAT: Interpretable Malware Classification Method </a:t>
            </a:r>
            <a:br>
              <a:rPr kumimoji="1" lang="en-US" altLang="ja-JP" dirty="0">
                <a:latin typeface="Calibri" panose="020F0502020204030204" pitchFamily="34" charset="0"/>
                <a:cs typeface="Calibri" panose="020F0502020204030204" pitchFamily="34" charset="0"/>
              </a:rPr>
            </a:br>
            <a:r>
              <a:rPr kumimoji="1" lang="en-US" altLang="ja-JP" dirty="0">
                <a:latin typeface="Calibri" panose="020F0502020204030204" pitchFamily="34" charset="0"/>
                <a:cs typeface="Calibri" panose="020F0502020204030204" pitchFamily="34" charset="0"/>
              </a:rPr>
              <a:t>             using </a:t>
            </a:r>
            <a:r>
              <a:rPr kumimoji="1" lang="en-US" altLang="ja-JP" b="1" dirty="0">
                <a:solidFill>
                  <a:srgbClr val="4A73A4"/>
                </a:solidFill>
                <a:latin typeface="Calibri" panose="020F0502020204030204" pitchFamily="34" charset="0"/>
                <a:cs typeface="Calibri" panose="020F0502020204030204" pitchFamily="34" charset="0"/>
              </a:rPr>
              <a:t>F</a:t>
            </a:r>
            <a:r>
              <a:rPr kumimoji="1" lang="en-US" altLang="ja-JP" dirty="0">
                <a:latin typeface="Calibri" panose="020F0502020204030204" pitchFamily="34" charset="0"/>
                <a:cs typeface="Calibri" panose="020F0502020204030204" pitchFamily="34" charset="0"/>
              </a:rPr>
              <a:t>unction </a:t>
            </a:r>
            <a:r>
              <a:rPr kumimoji="1" lang="en-US" altLang="ja-JP" b="1" dirty="0">
                <a:solidFill>
                  <a:srgbClr val="4A73A4"/>
                </a:solidFill>
                <a:latin typeface="Calibri" panose="020F0502020204030204" pitchFamily="34" charset="0"/>
                <a:cs typeface="Calibri" panose="020F0502020204030204" pitchFamily="34" charset="0"/>
              </a:rPr>
              <a:t>C</a:t>
            </a:r>
            <a:r>
              <a:rPr kumimoji="1" lang="en-US" altLang="ja-JP" dirty="0">
                <a:latin typeface="Calibri" panose="020F0502020204030204" pitchFamily="34" charset="0"/>
                <a:cs typeface="Calibri" panose="020F0502020204030204" pitchFamily="34" charset="0"/>
              </a:rPr>
              <a:t>all </a:t>
            </a:r>
            <a:r>
              <a:rPr kumimoji="1" lang="en-US" altLang="ja-JP" b="1" dirty="0">
                <a:solidFill>
                  <a:srgbClr val="4A73A4"/>
                </a:solidFill>
                <a:latin typeface="Calibri" panose="020F0502020204030204" pitchFamily="34" charset="0"/>
                <a:cs typeface="Calibri" panose="020F0502020204030204" pitchFamily="34" charset="0"/>
              </a:rPr>
              <a:t>G</a:t>
            </a:r>
            <a:r>
              <a:rPr kumimoji="1" lang="en-US" altLang="ja-JP" dirty="0">
                <a:latin typeface="Calibri" panose="020F0502020204030204" pitchFamily="34" charset="0"/>
                <a:cs typeface="Calibri" panose="020F0502020204030204" pitchFamily="34" charset="0"/>
              </a:rPr>
              <a:t>raph and </a:t>
            </a:r>
            <a:r>
              <a:rPr kumimoji="1" lang="en-US" altLang="ja-JP" b="1" dirty="0" err="1">
                <a:solidFill>
                  <a:srgbClr val="4A73A4"/>
                </a:solidFill>
                <a:latin typeface="Calibri" panose="020F0502020204030204" pitchFamily="34" charset="0"/>
                <a:cs typeface="Calibri" panose="020F0502020204030204" pitchFamily="34" charset="0"/>
              </a:rPr>
              <a:t>AT</a:t>
            </a:r>
            <a:r>
              <a:rPr kumimoji="1" lang="en-US" altLang="ja-JP" dirty="0" err="1">
                <a:latin typeface="Calibri" panose="020F0502020204030204" pitchFamily="34" charset="0"/>
                <a:cs typeface="Calibri" panose="020F0502020204030204" pitchFamily="34" charset="0"/>
              </a:rPr>
              <a:t>tention</a:t>
            </a:r>
            <a:r>
              <a:rPr kumimoji="1" lang="en-US" altLang="ja-JP" dirty="0">
                <a:latin typeface="Calibri" panose="020F0502020204030204" pitchFamily="34" charset="0"/>
                <a:cs typeface="Calibri" panose="020F0502020204030204" pitchFamily="34" charset="0"/>
              </a:rPr>
              <a:t> Mechanism</a:t>
            </a:r>
          </a:p>
          <a:p>
            <a:endParaRPr kumimoji="1" lang="en-US" altLang="ja-JP" dirty="0">
              <a:latin typeface="Calibri" panose="020F0502020204030204" pitchFamily="34" charset="0"/>
              <a:cs typeface="Calibri" panose="020F0502020204030204" pitchFamily="34" charset="0"/>
            </a:endParaRPr>
          </a:p>
          <a:p>
            <a:pPr marL="0" indent="0">
              <a:buNone/>
            </a:pPr>
            <a:r>
              <a:rPr kumimoji="1" lang="en-US" altLang="ja-JP" b="1" dirty="0">
                <a:latin typeface="Calibri" panose="020F0502020204030204" pitchFamily="34" charset="0"/>
                <a:cs typeface="Calibri" panose="020F0502020204030204" pitchFamily="34" charset="0"/>
              </a:rPr>
              <a:t>Contributions</a:t>
            </a:r>
          </a:p>
          <a:p>
            <a:r>
              <a:rPr kumimoji="1" lang="en-US" altLang="ja-JP" dirty="0">
                <a:latin typeface="Calibri" panose="020F0502020204030204" pitchFamily="34" charset="0"/>
                <a:cs typeface="Calibri" panose="020F0502020204030204" pitchFamily="34" charset="0"/>
              </a:rPr>
              <a:t>Successfully classified malware families with high performance comparable to cutting-edge methods</a:t>
            </a:r>
          </a:p>
          <a:p>
            <a:r>
              <a:rPr lang="en-US" altLang="ja-JP" dirty="0">
                <a:latin typeface="Calibri" panose="020F0502020204030204" pitchFamily="34" charset="0"/>
                <a:cs typeface="Calibri" panose="020F0502020204030204" pitchFamily="34" charset="0"/>
              </a:rPr>
              <a:t>A</a:t>
            </a:r>
            <a:r>
              <a:rPr kumimoji="1" lang="en-US" altLang="ja-JP" dirty="0">
                <a:latin typeface="Calibri" panose="020F0502020204030204" pitchFamily="34" charset="0"/>
                <a:cs typeface="Calibri" panose="020F0502020204030204" pitchFamily="34" charset="0"/>
              </a:rPr>
              <a:t>nalyzed the explanations and obtained insight into the functions that characterize malware</a:t>
            </a:r>
          </a:p>
          <a:p>
            <a:endParaRPr kumimoji="1" lang="en-US" altLang="ja-JP" dirty="0">
              <a:latin typeface="Calibri" panose="020F0502020204030204" pitchFamily="34" charset="0"/>
              <a:cs typeface="Calibri" panose="020F0502020204030204" pitchFamily="34" charset="0"/>
            </a:endParaRPr>
          </a:p>
          <a:p>
            <a:endParaRPr kumimoji="1"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4</a:t>
            </a:fld>
            <a:endParaRPr kumimoji="1" lang="ja-JP" altLang="en-US"/>
          </a:p>
        </p:txBody>
      </p:sp>
    </p:spTree>
    <p:extLst>
      <p:ext uri="{BB962C8B-B14F-4D97-AF65-F5344CB8AC3E}">
        <p14:creationId xmlns:p14="http://schemas.microsoft.com/office/powerpoint/2010/main" val="24117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Determining Feature </a:t>
            </a:r>
            <a:r>
              <a:rPr lang="en-US" altLang="ja-JP" b="1" dirty="0"/>
              <a:t>S</a:t>
            </a:r>
            <a:r>
              <a:rPr kumimoji="1" lang="en-US" altLang="ja-JP" b="1" dirty="0">
                <a:latin typeface="Calibri" panose="020F0502020204030204" pitchFamily="34" charset="0"/>
                <a:cs typeface="Calibri" panose="020F0502020204030204" pitchFamily="34" charset="0"/>
              </a:rPr>
              <a:t>et</a:t>
            </a:r>
            <a:endParaRPr kumimoji="1" lang="ja-JP" altLang="en-US" b="1"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a:xfrm>
            <a:off x="9103820" y="6513310"/>
            <a:ext cx="2743200" cy="365125"/>
          </a:xfrm>
        </p:spPr>
        <p:txBody>
          <a:bodyPr/>
          <a:lstStyle/>
          <a:p>
            <a:fld id="{6197D3FE-B1C0-4F6F-8AEB-2F57E09CE568}" type="slidenum">
              <a:rPr kumimoji="1" lang="ja-JP" altLang="en-US" smtClean="0"/>
              <a:t>5</a:t>
            </a:fld>
            <a:endParaRPr kumimoji="1" lang="ja-JP" altLang="en-US"/>
          </a:p>
        </p:txBody>
      </p:sp>
      <p:graphicFrame>
        <p:nvGraphicFramePr>
          <p:cNvPr id="12" name="表 19">
            <a:extLst>
              <a:ext uri="{FF2B5EF4-FFF2-40B4-BE49-F238E27FC236}">
                <a16:creationId xmlns:a16="http://schemas.microsoft.com/office/drawing/2014/main" id="{E2DD8122-AC8F-6051-5559-F306E3EAA29F}"/>
              </a:ext>
            </a:extLst>
          </p:cNvPr>
          <p:cNvGraphicFramePr>
            <a:graphicFrameLocks noGrp="1"/>
          </p:cNvGraphicFramePr>
          <p:nvPr>
            <p:extLst>
              <p:ext uri="{D42A27DB-BD31-4B8C-83A1-F6EECF244321}">
                <p14:modId xmlns:p14="http://schemas.microsoft.com/office/powerpoint/2010/main" val="2396229049"/>
              </p:ext>
            </p:extLst>
          </p:nvPr>
        </p:nvGraphicFramePr>
        <p:xfrm>
          <a:off x="803079" y="1009807"/>
          <a:ext cx="10360212" cy="1796862"/>
        </p:xfrm>
        <a:graphic>
          <a:graphicData uri="http://schemas.openxmlformats.org/drawingml/2006/table">
            <a:tbl>
              <a:tblPr firstRow="1" bandRow="1">
                <a:tableStyleId>{5A111915-BE36-4E01-A7E5-04B1672EAD32}</a:tableStyleId>
              </a:tblPr>
              <a:tblGrid>
                <a:gridCol w="2973787">
                  <a:extLst>
                    <a:ext uri="{9D8B030D-6E8A-4147-A177-3AD203B41FA5}">
                      <a16:colId xmlns:a16="http://schemas.microsoft.com/office/drawing/2014/main" val="2353761518"/>
                    </a:ext>
                  </a:extLst>
                </a:gridCol>
                <a:gridCol w="3692828">
                  <a:extLst>
                    <a:ext uri="{9D8B030D-6E8A-4147-A177-3AD203B41FA5}">
                      <a16:colId xmlns:a16="http://schemas.microsoft.com/office/drawing/2014/main" val="2824040859"/>
                    </a:ext>
                  </a:extLst>
                </a:gridCol>
                <a:gridCol w="3693597">
                  <a:extLst>
                    <a:ext uri="{9D8B030D-6E8A-4147-A177-3AD203B41FA5}">
                      <a16:colId xmlns:a16="http://schemas.microsoft.com/office/drawing/2014/main" val="4000189424"/>
                    </a:ext>
                  </a:extLst>
                </a:gridCol>
              </a:tblGrid>
              <a:tr h="459846">
                <a:tc>
                  <a:txBody>
                    <a:bodyPr/>
                    <a:lstStyle/>
                    <a:p>
                      <a:pPr algn="ctr"/>
                      <a:r>
                        <a:rPr kumimoji="1" lang="en-US" altLang="ja-JP" sz="2000" b="1">
                          <a:latin typeface="Calibri" panose="020F0502020204030204" pitchFamily="34" charset="0"/>
                          <a:cs typeface="Calibri" panose="020F0502020204030204" pitchFamily="34" charset="0"/>
                        </a:rPr>
                        <a:t>Byte</a:t>
                      </a:r>
                      <a:endParaRPr kumimoji="1" lang="ja-JP" altLang="en-US" sz="2000" b="1">
                        <a:latin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rgbClr val="8AAEC0"/>
                      </a:solidFill>
                      <a:prstDash val="solid"/>
                      <a:round/>
                      <a:headEnd type="none" w="med" len="med"/>
                      <a:tailEnd type="none" w="med" len="med"/>
                    </a:lnR>
                    <a:lnT w="12700" cap="flat" cmpd="sng" algn="ctr">
                      <a:solidFill>
                        <a:srgbClr val="8AAEC0"/>
                      </a:solidFill>
                      <a:prstDash val="solid"/>
                      <a:round/>
                      <a:headEnd type="none" w="med" len="med"/>
                      <a:tailEnd type="none" w="med" len="med"/>
                    </a:lnT>
                    <a:solidFill>
                      <a:srgbClr val="54839A"/>
                    </a:solidFill>
                  </a:tcPr>
                </a:tc>
                <a:tc>
                  <a:txBody>
                    <a:bodyPr/>
                    <a:lstStyle/>
                    <a:p>
                      <a:pPr algn="ctr"/>
                      <a:r>
                        <a:rPr kumimoji="1" lang="en-US" altLang="ja-JP" sz="2000" b="1">
                          <a:latin typeface="Calibri" panose="020F0502020204030204" pitchFamily="34" charset="0"/>
                          <a:cs typeface="Calibri" panose="020F0502020204030204" pitchFamily="34" charset="0"/>
                        </a:rPr>
                        <a:t>Basic Block</a:t>
                      </a:r>
                      <a:endParaRPr kumimoji="1" lang="ja-JP" altLang="en-US" sz="2000" b="1">
                        <a:latin typeface="Calibri" panose="020F0502020204030204" pitchFamily="34" charset="0"/>
                        <a:cs typeface="Calibri" panose="020F0502020204030204" pitchFamily="34" charset="0"/>
                      </a:endParaRPr>
                    </a:p>
                  </a:txBody>
                  <a:tcPr anchor="ctr">
                    <a:lnL w="12700" cap="flat" cmpd="sng" algn="ctr">
                      <a:solidFill>
                        <a:srgbClr val="8AAEC0"/>
                      </a:solidFill>
                      <a:prstDash val="solid"/>
                      <a:round/>
                      <a:headEnd type="none" w="med" len="med"/>
                      <a:tailEnd type="none" w="med" len="med"/>
                    </a:lnL>
                    <a:lnR w="12700" cap="flat" cmpd="sng" algn="ctr">
                      <a:solidFill>
                        <a:srgbClr val="8AAEC0"/>
                      </a:solidFill>
                      <a:prstDash val="solid"/>
                      <a:round/>
                      <a:headEnd type="none" w="med" len="med"/>
                      <a:tailEnd type="none" w="med" len="med"/>
                    </a:lnR>
                    <a:lnT w="12700" cap="flat" cmpd="sng" algn="ctr">
                      <a:solidFill>
                        <a:srgbClr val="8AAEC0"/>
                      </a:solidFill>
                      <a:prstDash val="solid"/>
                      <a:round/>
                      <a:headEnd type="none" w="med" len="med"/>
                      <a:tailEnd type="none" w="med" len="med"/>
                    </a:lnT>
                    <a:solidFill>
                      <a:srgbClr val="54839A"/>
                    </a:solidFill>
                  </a:tcPr>
                </a:tc>
                <a:tc>
                  <a:txBody>
                    <a:bodyPr/>
                    <a:lstStyle/>
                    <a:p>
                      <a:pPr algn="ctr"/>
                      <a:r>
                        <a:rPr kumimoji="1" lang="en-US" altLang="ja-JP" sz="2000" b="1">
                          <a:latin typeface="Calibri" panose="020F0502020204030204" pitchFamily="34" charset="0"/>
                          <a:cs typeface="Calibri" panose="020F0502020204030204" pitchFamily="34" charset="0"/>
                        </a:rPr>
                        <a:t>Function</a:t>
                      </a:r>
                      <a:endParaRPr kumimoji="1" lang="ja-JP" altLang="en-US" sz="2000" b="1">
                        <a:latin typeface="Calibri" panose="020F0502020204030204" pitchFamily="34" charset="0"/>
                        <a:cs typeface="Calibri" panose="020F0502020204030204" pitchFamily="34" charset="0"/>
                      </a:endParaRPr>
                    </a:p>
                  </a:txBody>
                  <a:tcPr anchor="ctr">
                    <a:lnL w="12700" cap="flat" cmpd="sng" algn="ctr">
                      <a:solidFill>
                        <a:srgbClr val="8AAE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8AAEC0"/>
                      </a:solidFill>
                      <a:prstDash val="solid"/>
                      <a:round/>
                      <a:headEnd type="none" w="med" len="med"/>
                      <a:tailEnd type="none" w="med" len="med"/>
                    </a:lnT>
                    <a:solidFill>
                      <a:srgbClr val="54839A"/>
                    </a:solidFill>
                  </a:tcPr>
                </a:tc>
                <a:extLst>
                  <a:ext uri="{0D108BD9-81ED-4DB2-BD59-A6C34878D82A}">
                    <a16:rowId xmlns:a16="http://schemas.microsoft.com/office/drawing/2014/main" val="987209482"/>
                  </a:ext>
                </a:extLst>
              </a:tr>
              <a:tr h="1337016">
                <a:tc>
                  <a:txBody>
                    <a:bodyPr/>
                    <a:lstStyle/>
                    <a:p>
                      <a:pPr algn="ctr"/>
                      <a:endParaRPr kumimoji="1" lang="ja-JP" altLang="en-US" b="0"/>
                    </a:p>
                  </a:txBody>
                  <a:tcPr>
                    <a:lnL w="12700" cap="flat" cmpd="sng" algn="ctr">
                      <a:solidFill>
                        <a:schemeClr val="bg1"/>
                      </a:solidFill>
                      <a:prstDash val="solid"/>
                      <a:round/>
                      <a:headEnd type="none" w="med" len="med"/>
                      <a:tailEnd type="none" w="med" len="med"/>
                    </a:lnL>
                    <a:lnR w="12700" cap="flat" cmpd="sng" algn="ctr">
                      <a:solidFill>
                        <a:srgbClr val="8AAEC0"/>
                      </a:solidFill>
                      <a:prstDash val="solid"/>
                      <a:round/>
                      <a:headEnd type="none" w="med" len="med"/>
                      <a:tailEnd type="none" w="med" len="med"/>
                    </a:lnR>
                    <a:lnB w="12700" cap="flat" cmpd="sng" algn="ctr">
                      <a:solidFill>
                        <a:srgbClr val="8AAEC0"/>
                      </a:solidFill>
                      <a:prstDash val="solid"/>
                      <a:round/>
                      <a:headEnd type="none" w="med" len="med"/>
                      <a:tailEnd type="none" w="med" len="med"/>
                    </a:lnB>
                  </a:tcPr>
                </a:tc>
                <a:tc>
                  <a:txBody>
                    <a:bodyPr/>
                    <a:lstStyle/>
                    <a:p>
                      <a:pPr algn="ctr"/>
                      <a:endParaRPr kumimoji="1" lang="ja-JP" altLang="en-US" b="0"/>
                    </a:p>
                  </a:txBody>
                  <a:tcPr>
                    <a:lnL w="12700" cap="flat" cmpd="sng" algn="ctr">
                      <a:solidFill>
                        <a:srgbClr val="8AAEC0"/>
                      </a:solidFill>
                      <a:prstDash val="solid"/>
                      <a:round/>
                      <a:headEnd type="none" w="med" len="med"/>
                      <a:tailEnd type="none" w="med" len="med"/>
                    </a:lnL>
                    <a:lnR w="12700" cap="flat" cmpd="sng" algn="ctr">
                      <a:solidFill>
                        <a:srgbClr val="8AAEC0"/>
                      </a:solidFill>
                      <a:prstDash val="solid"/>
                      <a:round/>
                      <a:headEnd type="none" w="med" len="med"/>
                      <a:tailEnd type="none" w="med" len="med"/>
                    </a:lnR>
                    <a:lnB w="12700" cap="flat" cmpd="sng" algn="ctr">
                      <a:solidFill>
                        <a:srgbClr val="8AAEC0"/>
                      </a:solidFill>
                      <a:prstDash val="solid"/>
                      <a:round/>
                      <a:headEnd type="none" w="med" len="med"/>
                      <a:tailEnd type="none" w="med" len="med"/>
                    </a:lnB>
                  </a:tcPr>
                </a:tc>
                <a:tc>
                  <a:txBody>
                    <a:bodyPr/>
                    <a:lstStyle/>
                    <a:p>
                      <a:pPr algn="ctr"/>
                      <a:endParaRPr kumimoji="1" lang="ja-JP" altLang="en-US" b="0" dirty="0"/>
                    </a:p>
                  </a:txBody>
                  <a:tcPr>
                    <a:lnL w="12700" cap="flat" cmpd="sng" algn="ctr">
                      <a:solidFill>
                        <a:srgbClr val="8AAEC0"/>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8AAEC0"/>
                      </a:solidFill>
                      <a:prstDash val="solid"/>
                      <a:round/>
                      <a:headEnd type="none" w="med" len="med"/>
                      <a:tailEnd type="none" w="med" len="med"/>
                    </a:lnB>
                  </a:tcPr>
                </a:tc>
                <a:extLst>
                  <a:ext uri="{0D108BD9-81ED-4DB2-BD59-A6C34878D82A}">
                    <a16:rowId xmlns:a16="http://schemas.microsoft.com/office/drawing/2014/main" val="1627802221"/>
                  </a:ext>
                </a:extLst>
              </a:tr>
            </a:tbl>
          </a:graphicData>
        </a:graphic>
      </p:graphicFrame>
      <p:sp>
        <p:nvSpPr>
          <p:cNvPr id="13" name="正方形/長方形 12">
            <a:extLst>
              <a:ext uri="{FF2B5EF4-FFF2-40B4-BE49-F238E27FC236}">
                <a16:creationId xmlns:a16="http://schemas.microsoft.com/office/drawing/2014/main" id="{520C5E33-079D-E277-0913-3B255044B3AB}"/>
              </a:ext>
            </a:extLst>
          </p:cNvPr>
          <p:cNvSpPr/>
          <p:nvPr/>
        </p:nvSpPr>
        <p:spPr>
          <a:xfrm>
            <a:off x="1958918" y="1920018"/>
            <a:ext cx="571500" cy="385343"/>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a:latin typeface="Calibri" panose="020F0502020204030204" pitchFamily="34" charset="0"/>
                <a:cs typeface="Calibri" panose="020F0502020204030204" pitchFamily="34" charset="0"/>
              </a:rPr>
              <a:t>5A </a:t>
            </a:r>
            <a:endParaRPr kumimoji="1" lang="ja-JP" altLang="en-US">
              <a:latin typeface="Calibri" panose="020F0502020204030204" pitchFamily="34" charset="0"/>
              <a:cs typeface="Calibri" panose="020F0502020204030204" pitchFamily="34" charset="0"/>
            </a:endParaRPr>
          </a:p>
        </p:txBody>
      </p:sp>
      <p:sp>
        <p:nvSpPr>
          <p:cNvPr id="14" name="正方形/長方形 13">
            <a:extLst>
              <a:ext uri="{FF2B5EF4-FFF2-40B4-BE49-F238E27FC236}">
                <a16:creationId xmlns:a16="http://schemas.microsoft.com/office/drawing/2014/main" id="{831F4D4B-07C3-3BD9-F9FF-D5E5D3FE4B1D}"/>
              </a:ext>
            </a:extLst>
          </p:cNvPr>
          <p:cNvSpPr/>
          <p:nvPr/>
        </p:nvSpPr>
        <p:spPr>
          <a:xfrm>
            <a:off x="4881607" y="1697499"/>
            <a:ext cx="2151646" cy="830379"/>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600">
                <a:latin typeface="Calibri" panose="020F0502020204030204" pitchFamily="34" charset="0"/>
                <a:cs typeface="Calibri" panose="020F0502020204030204" pitchFamily="34" charset="0"/>
              </a:rPr>
              <a:t>mov </a:t>
            </a:r>
            <a:r>
              <a:rPr lang="en-US" altLang="ja-JP" sz="1600" err="1">
                <a:latin typeface="Calibri" panose="020F0502020204030204" pitchFamily="34" charset="0"/>
                <a:cs typeface="Calibri" panose="020F0502020204030204" pitchFamily="34" charset="0"/>
              </a:rPr>
              <a:t>ebx</a:t>
            </a:r>
            <a:r>
              <a:rPr lang="en-US" altLang="ja-JP" sz="1600">
                <a:latin typeface="Calibri" panose="020F0502020204030204" pitchFamily="34" charset="0"/>
                <a:cs typeface="Calibri" panose="020F0502020204030204" pitchFamily="34" charset="0"/>
              </a:rPr>
              <a:t>, [ebp+8]</a:t>
            </a:r>
          </a:p>
          <a:p>
            <a:r>
              <a:rPr lang="en-US" altLang="ja-JP" sz="1600" err="1">
                <a:latin typeface="Calibri" panose="020F0502020204030204" pitchFamily="34" charset="0"/>
                <a:cs typeface="Calibri" panose="020F0502020204030204" pitchFamily="34" charset="0"/>
              </a:rPr>
              <a:t>jmp</a:t>
            </a:r>
            <a:r>
              <a:rPr lang="en-US" altLang="ja-JP" sz="1600">
                <a:latin typeface="Calibri" panose="020F0502020204030204" pitchFamily="34" charset="0"/>
                <a:cs typeface="Calibri" panose="020F0502020204030204" pitchFamily="34" charset="0"/>
              </a:rPr>
              <a:t> short loc_100013</a:t>
            </a:r>
            <a:endParaRPr kumimoji="1" lang="ja-JP" altLang="en-US" sz="1600">
              <a:latin typeface="Calibri" panose="020F0502020204030204" pitchFamily="34" charset="0"/>
              <a:cs typeface="Calibri" panose="020F0502020204030204" pitchFamily="34" charset="0"/>
            </a:endParaRPr>
          </a:p>
        </p:txBody>
      </p:sp>
      <p:sp>
        <p:nvSpPr>
          <p:cNvPr id="15" name="テキスト ボックス 14">
            <a:extLst>
              <a:ext uri="{FF2B5EF4-FFF2-40B4-BE49-F238E27FC236}">
                <a16:creationId xmlns:a16="http://schemas.microsoft.com/office/drawing/2014/main" id="{AD243AC2-7D99-E42C-1FD0-13772B6A34EC}"/>
              </a:ext>
            </a:extLst>
          </p:cNvPr>
          <p:cNvSpPr txBox="1"/>
          <p:nvPr/>
        </p:nvSpPr>
        <p:spPr>
          <a:xfrm>
            <a:off x="7496658" y="1550686"/>
            <a:ext cx="1312859" cy="369332"/>
          </a:xfrm>
          <a:prstGeom prst="rect">
            <a:avLst/>
          </a:prstGeom>
          <a:noFill/>
        </p:spPr>
        <p:txBody>
          <a:bodyPr wrap="square" rtlCol="0">
            <a:spAutoFit/>
          </a:bodyPr>
          <a:lstStyle/>
          <a:p>
            <a:pPr algn="ctr"/>
            <a:r>
              <a:rPr kumimoji="1" lang="en-US" altLang="ja-JP" err="1">
                <a:latin typeface="Calibri" panose="020F0502020204030204" pitchFamily="34" charset="0"/>
                <a:cs typeface="Calibri" panose="020F0502020204030204" pitchFamily="34" charset="0"/>
              </a:rPr>
              <a:t>funcA</a:t>
            </a:r>
            <a:endParaRPr kumimoji="1" lang="ja-JP" altLang="en-US">
              <a:latin typeface="Calibri" panose="020F0502020204030204" pitchFamily="34" charset="0"/>
              <a:cs typeface="Calibri" panose="020F0502020204030204" pitchFamily="34" charset="0"/>
            </a:endParaRPr>
          </a:p>
        </p:txBody>
      </p:sp>
      <p:sp>
        <p:nvSpPr>
          <p:cNvPr id="24" name="正方形/長方形 23">
            <a:extLst>
              <a:ext uri="{FF2B5EF4-FFF2-40B4-BE49-F238E27FC236}">
                <a16:creationId xmlns:a16="http://schemas.microsoft.com/office/drawing/2014/main" id="{C652E675-0733-1C98-50C1-044A8B4E7912}"/>
              </a:ext>
            </a:extLst>
          </p:cNvPr>
          <p:cNvSpPr/>
          <p:nvPr/>
        </p:nvSpPr>
        <p:spPr>
          <a:xfrm>
            <a:off x="8680527" y="1574583"/>
            <a:ext cx="2151646" cy="1088701"/>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400">
                <a:latin typeface="Calibri" panose="020F0502020204030204" pitchFamily="34" charset="0"/>
                <a:cs typeface="Calibri" panose="020F0502020204030204" pitchFamily="34" charset="0"/>
              </a:rPr>
              <a:t>p</a:t>
            </a:r>
            <a:r>
              <a:rPr kumimoji="1" lang="en-US" altLang="ja-JP" sz="1400">
                <a:latin typeface="Calibri" panose="020F0502020204030204" pitchFamily="34" charset="0"/>
                <a:cs typeface="Calibri" panose="020F0502020204030204" pitchFamily="34" charset="0"/>
              </a:rPr>
              <a:t>ush</a:t>
            </a:r>
            <a:r>
              <a:rPr kumimoji="1" lang="ja-JP" altLang="en-US" sz="1400">
                <a:latin typeface="Calibri" panose="020F0502020204030204" pitchFamily="34" charset="0"/>
                <a:cs typeface="Calibri" panose="020F0502020204030204" pitchFamily="34" charset="0"/>
              </a:rPr>
              <a:t> </a:t>
            </a:r>
            <a:r>
              <a:rPr kumimoji="1" lang="en-US" altLang="ja-JP" sz="1400" err="1">
                <a:latin typeface="Calibri" panose="020F0502020204030204" pitchFamily="34" charset="0"/>
                <a:cs typeface="Calibri" panose="020F0502020204030204" pitchFamily="34" charset="0"/>
              </a:rPr>
              <a:t>ebp</a:t>
            </a:r>
            <a:endParaRPr kumimoji="1" lang="en-US" altLang="ja-JP" sz="1400">
              <a:latin typeface="Calibri" panose="020F0502020204030204" pitchFamily="34" charset="0"/>
              <a:cs typeface="Calibri" panose="020F0502020204030204" pitchFamily="34" charset="0"/>
            </a:endParaRPr>
          </a:p>
          <a:p>
            <a:r>
              <a:rPr lang="en-US" altLang="ja-JP" sz="1400">
                <a:latin typeface="Calibri" panose="020F0502020204030204" pitchFamily="34" charset="0"/>
                <a:cs typeface="Calibri" panose="020F0502020204030204" pitchFamily="34" charset="0"/>
              </a:rPr>
              <a:t>mov </a:t>
            </a:r>
            <a:r>
              <a:rPr lang="en-US" altLang="ja-JP" sz="1400" err="1">
                <a:latin typeface="Calibri" panose="020F0502020204030204" pitchFamily="34" charset="0"/>
                <a:cs typeface="Calibri" panose="020F0502020204030204" pitchFamily="34" charset="0"/>
              </a:rPr>
              <a:t>ebp</a:t>
            </a:r>
            <a:r>
              <a:rPr lang="en-US" altLang="ja-JP" sz="1400">
                <a:latin typeface="Calibri" panose="020F0502020204030204" pitchFamily="34" charset="0"/>
                <a:cs typeface="Calibri" panose="020F0502020204030204" pitchFamily="34" charset="0"/>
              </a:rPr>
              <a:t>, </a:t>
            </a:r>
            <a:r>
              <a:rPr lang="en-US" altLang="ja-JP" sz="1400" err="1">
                <a:latin typeface="Calibri" panose="020F0502020204030204" pitchFamily="34" charset="0"/>
                <a:cs typeface="Calibri" panose="020F0502020204030204" pitchFamily="34" charset="0"/>
              </a:rPr>
              <a:t>esp</a:t>
            </a:r>
            <a:endParaRPr lang="en-US" altLang="ja-JP" sz="1400">
              <a:latin typeface="Calibri" panose="020F0502020204030204" pitchFamily="34" charset="0"/>
              <a:cs typeface="Calibri" panose="020F0502020204030204" pitchFamily="34" charset="0"/>
            </a:endParaRPr>
          </a:p>
          <a:p>
            <a:r>
              <a:rPr lang="en-US" altLang="ja-JP" sz="1400">
                <a:latin typeface="Calibri" panose="020F0502020204030204" pitchFamily="34" charset="0"/>
                <a:cs typeface="Calibri" panose="020F0502020204030204" pitchFamily="34" charset="0"/>
              </a:rPr>
              <a:t>…</a:t>
            </a:r>
          </a:p>
          <a:p>
            <a:r>
              <a:rPr lang="en-US" altLang="ja-JP" sz="1400">
                <a:latin typeface="Calibri" panose="020F0502020204030204" pitchFamily="34" charset="0"/>
                <a:cs typeface="Calibri" panose="020F0502020204030204" pitchFamily="34" charset="0"/>
              </a:rPr>
              <a:t>c</a:t>
            </a:r>
            <a:r>
              <a:rPr kumimoji="1" lang="en-US" altLang="ja-JP" sz="1400">
                <a:latin typeface="Calibri" panose="020F0502020204030204" pitchFamily="34" charset="0"/>
                <a:cs typeface="Calibri" panose="020F0502020204030204" pitchFamily="34" charset="0"/>
              </a:rPr>
              <a:t>all </a:t>
            </a:r>
            <a:r>
              <a:rPr kumimoji="1" lang="en-US" altLang="ja-JP" sz="1400" err="1">
                <a:latin typeface="Calibri" panose="020F0502020204030204" pitchFamily="34" charset="0"/>
                <a:cs typeface="Calibri" panose="020F0502020204030204" pitchFamily="34" charset="0"/>
              </a:rPr>
              <a:t>OpenMutexA</a:t>
            </a:r>
            <a:endParaRPr kumimoji="1" lang="ja-JP" altLang="en-US" sz="1400">
              <a:latin typeface="Calibri" panose="020F0502020204030204" pitchFamily="34" charset="0"/>
              <a:cs typeface="Calibri" panose="020F0502020204030204" pitchFamily="34" charset="0"/>
            </a:endParaRPr>
          </a:p>
        </p:txBody>
      </p:sp>
      <p:sp>
        <p:nvSpPr>
          <p:cNvPr id="4" name="テキスト ボックス 3">
            <a:extLst>
              <a:ext uri="{FF2B5EF4-FFF2-40B4-BE49-F238E27FC236}">
                <a16:creationId xmlns:a16="http://schemas.microsoft.com/office/drawing/2014/main" id="{5436A5F6-2E8B-5F9E-FA61-85D4657AA270}"/>
              </a:ext>
            </a:extLst>
          </p:cNvPr>
          <p:cNvSpPr txBox="1"/>
          <p:nvPr/>
        </p:nvSpPr>
        <p:spPr>
          <a:xfrm>
            <a:off x="2416118" y="3494361"/>
            <a:ext cx="4664132" cy="461665"/>
          </a:xfrm>
          <a:prstGeom prst="rect">
            <a:avLst/>
          </a:prstGeom>
          <a:noFill/>
        </p:spPr>
        <p:txBody>
          <a:bodyPr wrap="square">
            <a:spAutoFit/>
          </a:bodyPr>
          <a:lstStyle/>
          <a:p>
            <a:r>
              <a:rPr lang="en-US" altLang="ja-JP" sz="2400">
                <a:latin typeface="Calibri" panose="020F0502020204030204" pitchFamily="34" charset="0"/>
                <a:cs typeface="Calibri" panose="020F0502020204030204" pitchFamily="34" charset="0"/>
              </a:rPr>
              <a:t>Which feature set should we use?</a:t>
            </a:r>
            <a:endParaRPr lang="ja-JP" altLang="en-US" sz="2400">
              <a:latin typeface="Calibri" panose="020F0502020204030204" pitchFamily="34" charset="0"/>
              <a:cs typeface="Calibri" panose="020F0502020204030204" pitchFamily="34" charset="0"/>
            </a:endParaRPr>
          </a:p>
        </p:txBody>
      </p:sp>
      <p:sp>
        <p:nvSpPr>
          <p:cNvPr id="6" name="テキスト ボックス 5">
            <a:extLst>
              <a:ext uri="{FF2B5EF4-FFF2-40B4-BE49-F238E27FC236}">
                <a16:creationId xmlns:a16="http://schemas.microsoft.com/office/drawing/2014/main" id="{7362CD9B-1924-C65E-54C5-A91E2076DAF4}"/>
              </a:ext>
            </a:extLst>
          </p:cNvPr>
          <p:cNvSpPr txBox="1"/>
          <p:nvPr/>
        </p:nvSpPr>
        <p:spPr>
          <a:xfrm>
            <a:off x="2416118" y="4182053"/>
            <a:ext cx="9013882" cy="461665"/>
          </a:xfrm>
          <a:prstGeom prst="rect">
            <a:avLst/>
          </a:prstGeom>
          <a:noFill/>
        </p:spPr>
        <p:txBody>
          <a:bodyPr wrap="square">
            <a:spAutoFit/>
          </a:bodyPr>
          <a:lstStyle/>
          <a:p>
            <a:r>
              <a:rPr lang="en-US" altLang="ja-JP" sz="2400" dirty="0">
                <a:latin typeface="Calibri" panose="020F0502020204030204" pitchFamily="34" charset="0"/>
                <a:cs typeface="Calibri" panose="020F0502020204030204" pitchFamily="34" charset="0"/>
              </a:rPr>
              <a:t>We</a:t>
            </a:r>
            <a:r>
              <a:rPr lang="ja-JP" altLang="en-US" sz="2400" dirty="0">
                <a:latin typeface="Calibri" panose="020F0502020204030204" pitchFamily="34" charset="0"/>
                <a:cs typeface="Calibri" panose="020F0502020204030204" pitchFamily="34" charset="0"/>
              </a:rPr>
              <a:t> </a:t>
            </a:r>
            <a:r>
              <a:rPr lang="en-US" altLang="ja-JP" sz="2400" dirty="0">
                <a:latin typeface="Calibri" panose="020F0502020204030204" pitchFamily="34" charset="0"/>
                <a:cs typeface="Calibri" panose="020F0502020204030204" pitchFamily="34" charset="0"/>
              </a:rPr>
              <a:t>need to consider the interpretability of explanation results.</a:t>
            </a:r>
            <a:endParaRPr lang="ja-JP" altLang="en-US" sz="2400" dirty="0">
              <a:latin typeface="Calibri" panose="020F0502020204030204" pitchFamily="34" charset="0"/>
              <a:cs typeface="Calibri" panose="020F0502020204030204" pitchFamily="34" charset="0"/>
            </a:endParaRPr>
          </a:p>
        </p:txBody>
      </p:sp>
      <p:pic>
        <p:nvPicPr>
          <p:cNvPr id="9" name="図 8" descr="コンピュータ が含まれている画像&#10;&#10;自動的に生成された説明">
            <a:extLst>
              <a:ext uri="{FF2B5EF4-FFF2-40B4-BE49-F238E27FC236}">
                <a16:creationId xmlns:a16="http://schemas.microsoft.com/office/drawing/2014/main" id="{0007FDB9-0E28-288D-DBFC-89DC48ED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3242919"/>
            <a:ext cx="2155768" cy="1616826"/>
          </a:xfrm>
          <a:prstGeom prst="rect">
            <a:avLst/>
          </a:prstGeom>
        </p:spPr>
      </p:pic>
    </p:spTree>
    <p:extLst>
      <p:ext uri="{BB962C8B-B14F-4D97-AF65-F5344CB8AC3E}">
        <p14:creationId xmlns:p14="http://schemas.microsoft.com/office/powerpoint/2010/main" val="36883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Determining Feature </a:t>
            </a:r>
            <a:r>
              <a:rPr lang="en-US" altLang="ja-JP" b="1" dirty="0"/>
              <a:t>S</a:t>
            </a:r>
            <a:r>
              <a:rPr kumimoji="1" lang="en-US" altLang="ja-JP" b="1" dirty="0">
                <a:latin typeface="Calibri" panose="020F0502020204030204" pitchFamily="34" charset="0"/>
                <a:cs typeface="Calibri" panose="020F0502020204030204" pitchFamily="34" charset="0"/>
              </a:rPr>
              <a:t>et</a:t>
            </a:r>
            <a:endParaRPr kumimoji="1" lang="ja-JP" altLang="en-US" b="1"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a:xfrm>
            <a:off x="9103820" y="6513310"/>
            <a:ext cx="2743200" cy="365125"/>
          </a:xfrm>
        </p:spPr>
        <p:txBody>
          <a:bodyPr/>
          <a:lstStyle/>
          <a:p>
            <a:fld id="{6197D3FE-B1C0-4F6F-8AEB-2F57E09CE568}" type="slidenum">
              <a:rPr kumimoji="1" lang="ja-JP" altLang="en-US" smtClean="0"/>
              <a:t>6</a:t>
            </a:fld>
            <a:endParaRPr kumimoji="1" lang="ja-JP" altLang="en-US"/>
          </a:p>
        </p:txBody>
      </p:sp>
      <p:sp>
        <p:nvSpPr>
          <p:cNvPr id="10" name="左中かっこ 9">
            <a:extLst>
              <a:ext uri="{FF2B5EF4-FFF2-40B4-BE49-F238E27FC236}">
                <a16:creationId xmlns:a16="http://schemas.microsoft.com/office/drawing/2014/main" id="{A5378487-CD0A-11A5-7955-2CE0BA88E955}"/>
              </a:ext>
            </a:extLst>
          </p:cNvPr>
          <p:cNvSpPr/>
          <p:nvPr/>
        </p:nvSpPr>
        <p:spPr>
          <a:xfrm rot="16200000">
            <a:off x="4230904" y="2996891"/>
            <a:ext cx="233217" cy="5500391"/>
          </a:xfrm>
          <a:prstGeom prst="leftBrace">
            <a:avLst>
              <a:gd name="adj1" fmla="val 8333"/>
              <a:gd name="adj2" fmla="val 49868"/>
            </a:avLst>
          </a:prstGeom>
          <a:ln w="28575">
            <a:solidFill>
              <a:srgbClr val="8AAE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723C70A-8447-0BCA-80CF-1BF84EDB4462}"/>
              </a:ext>
            </a:extLst>
          </p:cNvPr>
          <p:cNvSpPr txBox="1"/>
          <p:nvPr/>
        </p:nvSpPr>
        <p:spPr>
          <a:xfrm>
            <a:off x="2530919" y="5916508"/>
            <a:ext cx="3779144" cy="707886"/>
          </a:xfrm>
          <a:prstGeom prst="rect">
            <a:avLst/>
          </a:prstGeom>
          <a:noFill/>
        </p:spPr>
        <p:txBody>
          <a:bodyPr wrap="square" rtlCol="0">
            <a:spAutoFit/>
          </a:bodyPr>
          <a:lstStyle/>
          <a:p>
            <a:pPr algn="ctr"/>
            <a:r>
              <a:rPr kumimoji="1" lang="en-US" altLang="ja-JP" sz="2000">
                <a:latin typeface="Calibri" panose="020F0502020204030204" pitchFamily="34" charset="0"/>
                <a:cs typeface="Calibri" panose="020F0502020204030204" pitchFamily="34" charset="0"/>
              </a:rPr>
              <a:t>Difficult to interpret</a:t>
            </a:r>
          </a:p>
          <a:p>
            <a:pPr algn="ctr"/>
            <a:r>
              <a:rPr kumimoji="1" lang="en-US" altLang="ja-JP" sz="2000">
                <a:latin typeface="Calibri" panose="020F0502020204030204" pitchFamily="34" charset="0"/>
                <a:cs typeface="Calibri" panose="020F0502020204030204" pitchFamily="34" charset="0"/>
              </a:rPr>
              <a:t>The granularity is too small</a:t>
            </a:r>
          </a:p>
        </p:txBody>
      </p:sp>
      <p:graphicFrame>
        <p:nvGraphicFramePr>
          <p:cNvPr id="12" name="表 19">
            <a:extLst>
              <a:ext uri="{FF2B5EF4-FFF2-40B4-BE49-F238E27FC236}">
                <a16:creationId xmlns:a16="http://schemas.microsoft.com/office/drawing/2014/main" id="{E2DD8122-AC8F-6051-5559-F306E3EAA29F}"/>
              </a:ext>
            </a:extLst>
          </p:cNvPr>
          <p:cNvGraphicFramePr>
            <a:graphicFrameLocks noGrp="1"/>
          </p:cNvGraphicFramePr>
          <p:nvPr/>
        </p:nvGraphicFramePr>
        <p:xfrm>
          <a:off x="803079" y="1009807"/>
          <a:ext cx="10360212" cy="4492496"/>
        </p:xfrm>
        <a:graphic>
          <a:graphicData uri="http://schemas.openxmlformats.org/drawingml/2006/table">
            <a:tbl>
              <a:tblPr firstRow="1" bandRow="1">
                <a:tableStyleId>{5A111915-BE36-4E01-A7E5-04B1672EAD32}</a:tableStyleId>
              </a:tblPr>
              <a:tblGrid>
                <a:gridCol w="2973787">
                  <a:extLst>
                    <a:ext uri="{9D8B030D-6E8A-4147-A177-3AD203B41FA5}">
                      <a16:colId xmlns:a16="http://schemas.microsoft.com/office/drawing/2014/main" val="2353761518"/>
                    </a:ext>
                  </a:extLst>
                </a:gridCol>
                <a:gridCol w="3692828">
                  <a:extLst>
                    <a:ext uri="{9D8B030D-6E8A-4147-A177-3AD203B41FA5}">
                      <a16:colId xmlns:a16="http://schemas.microsoft.com/office/drawing/2014/main" val="2824040859"/>
                    </a:ext>
                  </a:extLst>
                </a:gridCol>
                <a:gridCol w="3693597">
                  <a:extLst>
                    <a:ext uri="{9D8B030D-6E8A-4147-A177-3AD203B41FA5}">
                      <a16:colId xmlns:a16="http://schemas.microsoft.com/office/drawing/2014/main" val="4000189424"/>
                    </a:ext>
                  </a:extLst>
                </a:gridCol>
              </a:tblGrid>
              <a:tr h="459846">
                <a:tc>
                  <a:txBody>
                    <a:bodyPr/>
                    <a:lstStyle/>
                    <a:p>
                      <a:pPr algn="ctr"/>
                      <a:r>
                        <a:rPr kumimoji="1" lang="en-US" altLang="ja-JP" sz="2000" b="1">
                          <a:latin typeface="Calibri" panose="020F0502020204030204" pitchFamily="34" charset="0"/>
                          <a:cs typeface="Calibri" panose="020F0502020204030204" pitchFamily="34" charset="0"/>
                        </a:rPr>
                        <a:t>Byte</a:t>
                      </a:r>
                      <a:endParaRPr kumimoji="1" lang="ja-JP" altLang="en-US" sz="2000" b="1">
                        <a:latin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rgbClr val="8AAEC0"/>
                      </a:solidFill>
                      <a:prstDash val="solid"/>
                      <a:round/>
                      <a:headEnd type="none" w="med" len="med"/>
                      <a:tailEnd type="none" w="med" len="med"/>
                    </a:lnR>
                    <a:lnT w="12700" cap="flat" cmpd="sng" algn="ctr">
                      <a:solidFill>
                        <a:srgbClr val="8AAEC0"/>
                      </a:solidFill>
                      <a:prstDash val="solid"/>
                      <a:round/>
                      <a:headEnd type="none" w="med" len="med"/>
                      <a:tailEnd type="none" w="med" len="med"/>
                    </a:lnT>
                    <a:solidFill>
                      <a:srgbClr val="54839A"/>
                    </a:solidFill>
                  </a:tcPr>
                </a:tc>
                <a:tc>
                  <a:txBody>
                    <a:bodyPr/>
                    <a:lstStyle/>
                    <a:p>
                      <a:pPr algn="ctr"/>
                      <a:r>
                        <a:rPr kumimoji="1" lang="en-US" altLang="ja-JP" sz="2000" b="1">
                          <a:latin typeface="Calibri" panose="020F0502020204030204" pitchFamily="34" charset="0"/>
                          <a:cs typeface="Calibri" panose="020F0502020204030204" pitchFamily="34" charset="0"/>
                        </a:rPr>
                        <a:t>Basic Block</a:t>
                      </a:r>
                      <a:endParaRPr kumimoji="1" lang="ja-JP" altLang="en-US" sz="2000" b="1">
                        <a:latin typeface="Calibri" panose="020F0502020204030204" pitchFamily="34" charset="0"/>
                        <a:cs typeface="Calibri" panose="020F0502020204030204" pitchFamily="34" charset="0"/>
                      </a:endParaRPr>
                    </a:p>
                  </a:txBody>
                  <a:tcPr anchor="ctr">
                    <a:lnL w="12700" cap="flat" cmpd="sng" algn="ctr">
                      <a:solidFill>
                        <a:srgbClr val="8AAEC0"/>
                      </a:solidFill>
                      <a:prstDash val="solid"/>
                      <a:round/>
                      <a:headEnd type="none" w="med" len="med"/>
                      <a:tailEnd type="none" w="med" len="med"/>
                    </a:lnL>
                    <a:lnR w="12700" cap="flat" cmpd="sng" algn="ctr">
                      <a:solidFill>
                        <a:srgbClr val="8AAEC0"/>
                      </a:solidFill>
                      <a:prstDash val="solid"/>
                      <a:round/>
                      <a:headEnd type="none" w="med" len="med"/>
                      <a:tailEnd type="none" w="med" len="med"/>
                    </a:lnR>
                    <a:lnT w="12700" cap="flat" cmpd="sng" algn="ctr">
                      <a:solidFill>
                        <a:srgbClr val="8AAEC0"/>
                      </a:solidFill>
                      <a:prstDash val="solid"/>
                      <a:round/>
                      <a:headEnd type="none" w="med" len="med"/>
                      <a:tailEnd type="none" w="med" len="med"/>
                    </a:lnT>
                    <a:solidFill>
                      <a:srgbClr val="54839A"/>
                    </a:solidFill>
                  </a:tcPr>
                </a:tc>
                <a:tc>
                  <a:txBody>
                    <a:bodyPr/>
                    <a:lstStyle/>
                    <a:p>
                      <a:pPr algn="ctr"/>
                      <a:r>
                        <a:rPr kumimoji="1" lang="en-US" altLang="ja-JP" sz="2000" b="1">
                          <a:latin typeface="Calibri" panose="020F0502020204030204" pitchFamily="34" charset="0"/>
                          <a:cs typeface="Calibri" panose="020F0502020204030204" pitchFamily="34" charset="0"/>
                        </a:rPr>
                        <a:t>Function</a:t>
                      </a:r>
                      <a:endParaRPr kumimoji="1" lang="ja-JP" altLang="en-US" sz="2000" b="1">
                        <a:latin typeface="Calibri" panose="020F0502020204030204" pitchFamily="34" charset="0"/>
                        <a:cs typeface="Calibri" panose="020F0502020204030204" pitchFamily="34" charset="0"/>
                      </a:endParaRPr>
                    </a:p>
                  </a:txBody>
                  <a:tcPr anchor="ctr">
                    <a:lnL w="12700" cap="flat" cmpd="sng" algn="ctr">
                      <a:solidFill>
                        <a:srgbClr val="8AAE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8AAEC0"/>
                      </a:solidFill>
                      <a:prstDash val="solid"/>
                      <a:round/>
                      <a:headEnd type="none" w="med" len="med"/>
                      <a:tailEnd type="none" w="med" len="med"/>
                    </a:lnT>
                    <a:solidFill>
                      <a:srgbClr val="54839A"/>
                    </a:solidFill>
                  </a:tcPr>
                </a:tc>
                <a:extLst>
                  <a:ext uri="{0D108BD9-81ED-4DB2-BD59-A6C34878D82A}">
                    <a16:rowId xmlns:a16="http://schemas.microsoft.com/office/drawing/2014/main" val="987209482"/>
                  </a:ext>
                </a:extLst>
              </a:tr>
              <a:tr h="1337016">
                <a:tc>
                  <a:txBody>
                    <a:bodyPr/>
                    <a:lstStyle/>
                    <a:p>
                      <a:pPr algn="ctr"/>
                      <a:endParaRPr kumimoji="1" lang="ja-JP" altLang="en-US" b="0"/>
                    </a:p>
                  </a:txBody>
                  <a:tcPr>
                    <a:lnL w="12700" cap="flat" cmpd="sng" algn="ctr">
                      <a:solidFill>
                        <a:schemeClr val="bg1"/>
                      </a:solidFill>
                      <a:prstDash val="solid"/>
                      <a:round/>
                      <a:headEnd type="none" w="med" len="med"/>
                      <a:tailEnd type="none" w="med" len="med"/>
                    </a:lnL>
                    <a:lnR w="12700" cap="flat" cmpd="sng" algn="ctr">
                      <a:solidFill>
                        <a:srgbClr val="8AAEC0"/>
                      </a:solidFill>
                      <a:prstDash val="solid"/>
                      <a:round/>
                      <a:headEnd type="none" w="med" len="med"/>
                      <a:tailEnd type="none" w="med" len="med"/>
                    </a:lnR>
                    <a:lnB w="12700" cap="flat" cmpd="sng" algn="ctr">
                      <a:solidFill>
                        <a:srgbClr val="8AAEC0"/>
                      </a:solidFill>
                      <a:prstDash val="solid"/>
                      <a:round/>
                      <a:headEnd type="none" w="med" len="med"/>
                      <a:tailEnd type="none" w="med" len="med"/>
                    </a:lnB>
                  </a:tcPr>
                </a:tc>
                <a:tc>
                  <a:txBody>
                    <a:bodyPr/>
                    <a:lstStyle/>
                    <a:p>
                      <a:pPr algn="ctr"/>
                      <a:endParaRPr kumimoji="1" lang="ja-JP" altLang="en-US" b="0"/>
                    </a:p>
                  </a:txBody>
                  <a:tcPr>
                    <a:lnL w="12700" cap="flat" cmpd="sng" algn="ctr">
                      <a:solidFill>
                        <a:srgbClr val="8AAEC0"/>
                      </a:solidFill>
                      <a:prstDash val="solid"/>
                      <a:round/>
                      <a:headEnd type="none" w="med" len="med"/>
                      <a:tailEnd type="none" w="med" len="med"/>
                    </a:lnL>
                    <a:lnR w="12700" cap="flat" cmpd="sng" algn="ctr">
                      <a:solidFill>
                        <a:srgbClr val="8AAEC0"/>
                      </a:solidFill>
                      <a:prstDash val="solid"/>
                      <a:round/>
                      <a:headEnd type="none" w="med" len="med"/>
                      <a:tailEnd type="none" w="med" len="med"/>
                    </a:lnR>
                    <a:lnB w="12700" cap="flat" cmpd="sng" algn="ctr">
                      <a:solidFill>
                        <a:srgbClr val="8AAEC0"/>
                      </a:solidFill>
                      <a:prstDash val="solid"/>
                      <a:round/>
                      <a:headEnd type="none" w="med" len="med"/>
                      <a:tailEnd type="none" w="med" len="med"/>
                    </a:lnB>
                  </a:tcPr>
                </a:tc>
                <a:tc>
                  <a:txBody>
                    <a:bodyPr/>
                    <a:lstStyle/>
                    <a:p>
                      <a:pPr algn="ctr"/>
                      <a:endParaRPr kumimoji="1" lang="ja-JP" altLang="en-US" b="0"/>
                    </a:p>
                  </a:txBody>
                  <a:tcPr>
                    <a:lnL w="12700" cap="flat" cmpd="sng" algn="ctr">
                      <a:solidFill>
                        <a:srgbClr val="8AAEC0"/>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8AAEC0"/>
                      </a:solidFill>
                      <a:prstDash val="solid"/>
                      <a:round/>
                      <a:headEnd type="none" w="med" len="med"/>
                      <a:tailEnd type="none" w="med" len="med"/>
                    </a:lnB>
                  </a:tcPr>
                </a:tc>
                <a:extLst>
                  <a:ext uri="{0D108BD9-81ED-4DB2-BD59-A6C34878D82A}">
                    <a16:rowId xmlns:a16="http://schemas.microsoft.com/office/drawing/2014/main" val="1627802221"/>
                  </a:ext>
                </a:extLst>
              </a:tr>
              <a:tr h="2695634">
                <a:tc>
                  <a:txBody>
                    <a:bodyPr/>
                    <a:lstStyle/>
                    <a:p>
                      <a:pPr algn="ctr"/>
                      <a:endParaRPr kumimoji="1" lang="ja-JP" altLang="en-US" b="0"/>
                    </a:p>
                  </a:txBody>
                  <a:tcPr>
                    <a:lnL w="12700" cap="flat" cmpd="sng" algn="ctr">
                      <a:solidFill>
                        <a:schemeClr val="bg1"/>
                      </a:solidFill>
                      <a:prstDash val="solid"/>
                      <a:round/>
                      <a:headEnd type="none" w="med" len="med"/>
                      <a:tailEnd type="none" w="med" len="med"/>
                    </a:lnL>
                    <a:lnR w="12700" cap="flat" cmpd="sng" algn="ctr">
                      <a:solidFill>
                        <a:srgbClr val="8AAEC0"/>
                      </a:solidFill>
                      <a:prstDash val="solid"/>
                      <a:round/>
                      <a:headEnd type="none" w="med" len="med"/>
                      <a:tailEnd type="none" w="med" len="med"/>
                    </a:lnR>
                    <a:lnT w="12700" cap="flat" cmpd="sng" algn="ctr">
                      <a:solidFill>
                        <a:srgbClr val="8AAEC0"/>
                      </a:solidFill>
                      <a:prstDash val="solid"/>
                      <a:round/>
                      <a:headEnd type="none" w="med" len="med"/>
                      <a:tailEnd type="none" w="med" len="med"/>
                    </a:lnT>
                    <a:lnB w="12700" cap="flat" cmpd="sng" algn="ctr">
                      <a:solidFill>
                        <a:srgbClr val="8AAEC0"/>
                      </a:solidFill>
                      <a:prstDash val="solid"/>
                      <a:round/>
                      <a:headEnd type="none" w="med" len="med"/>
                      <a:tailEnd type="none" w="med" len="med"/>
                    </a:lnB>
                  </a:tcPr>
                </a:tc>
                <a:tc>
                  <a:txBody>
                    <a:bodyPr/>
                    <a:lstStyle/>
                    <a:p>
                      <a:pPr algn="ctr"/>
                      <a:endParaRPr kumimoji="1" lang="ja-JP" altLang="en-US" b="0"/>
                    </a:p>
                  </a:txBody>
                  <a:tcPr>
                    <a:lnL w="12700" cap="flat" cmpd="sng" algn="ctr">
                      <a:solidFill>
                        <a:srgbClr val="8AAEC0"/>
                      </a:solidFill>
                      <a:prstDash val="solid"/>
                      <a:round/>
                      <a:headEnd type="none" w="med" len="med"/>
                      <a:tailEnd type="none" w="med" len="med"/>
                    </a:lnL>
                    <a:lnR w="12700" cap="flat" cmpd="sng" algn="ctr">
                      <a:solidFill>
                        <a:srgbClr val="8AAEC0"/>
                      </a:solidFill>
                      <a:prstDash val="solid"/>
                      <a:round/>
                      <a:headEnd type="none" w="med" len="med"/>
                      <a:tailEnd type="none" w="med" len="med"/>
                    </a:lnR>
                    <a:lnT w="12700" cap="flat" cmpd="sng" algn="ctr">
                      <a:solidFill>
                        <a:srgbClr val="8AAEC0"/>
                      </a:solidFill>
                      <a:prstDash val="solid"/>
                      <a:round/>
                      <a:headEnd type="none" w="med" len="med"/>
                      <a:tailEnd type="none" w="med" len="med"/>
                    </a:lnT>
                    <a:lnB w="12700" cap="flat" cmpd="sng" algn="ctr">
                      <a:solidFill>
                        <a:srgbClr val="8AAEC0"/>
                      </a:solidFill>
                      <a:prstDash val="solid"/>
                      <a:round/>
                      <a:headEnd type="none" w="med" len="med"/>
                      <a:tailEnd type="none" w="med" len="med"/>
                    </a:lnB>
                  </a:tcPr>
                </a:tc>
                <a:tc>
                  <a:txBody>
                    <a:bodyPr/>
                    <a:lstStyle/>
                    <a:p>
                      <a:pPr algn="ctr"/>
                      <a:endParaRPr kumimoji="1" lang="ja-JP" altLang="en-US" b="0" dirty="0"/>
                    </a:p>
                  </a:txBody>
                  <a:tcPr>
                    <a:lnL w="12700" cap="flat" cmpd="sng" algn="ctr">
                      <a:solidFill>
                        <a:srgbClr val="8AAE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8AAEC0"/>
                      </a:solidFill>
                      <a:prstDash val="solid"/>
                      <a:round/>
                      <a:headEnd type="none" w="med" len="med"/>
                      <a:tailEnd type="none" w="med" len="med"/>
                    </a:lnT>
                    <a:lnB w="12700" cap="flat" cmpd="sng" algn="ctr">
                      <a:solidFill>
                        <a:srgbClr val="8AAEC0"/>
                      </a:solidFill>
                      <a:prstDash val="solid"/>
                      <a:round/>
                      <a:headEnd type="none" w="med" len="med"/>
                      <a:tailEnd type="none" w="med" len="med"/>
                    </a:lnB>
                  </a:tcPr>
                </a:tc>
                <a:extLst>
                  <a:ext uri="{0D108BD9-81ED-4DB2-BD59-A6C34878D82A}">
                    <a16:rowId xmlns:a16="http://schemas.microsoft.com/office/drawing/2014/main" val="239207624"/>
                  </a:ext>
                </a:extLst>
              </a:tr>
            </a:tbl>
          </a:graphicData>
        </a:graphic>
      </p:graphicFrame>
      <p:sp>
        <p:nvSpPr>
          <p:cNvPr id="13" name="正方形/長方形 12">
            <a:extLst>
              <a:ext uri="{FF2B5EF4-FFF2-40B4-BE49-F238E27FC236}">
                <a16:creationId xmlns:a16="http://schemas.microsoft.com/office/drawing/2014/main" id="{520C5E33-079D-E277-0913-3B255044B3AB}"/>
              </a:ext>
            </a:extLst>
          </p:cNvPr>
          <p:cNvSpPr/>
          <p:nvPr/>
        </p:nvSpPr>
        <p:spPr>
          <a:xfrm>
            <a:off x="1958918" y="1920018"/>
            <a:ext cx="571500" cy="385343"/>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a:latin typeface="Calibri" panose="020F0502020204030204" pitchFamily="34" charset="0"/>
                <a:cs typeface="Calibri" panose="020F0502020204030204" pitchFamily="34" charset="0"/>
              </a:rPr>
              <a:t>5A </a:t>
            </a:r>
            <a:endParaRPr kumimoji="1" lang="ja-JP" altLang="en-US">
              <a:latin typeface="Calibri" panose="020F0502020204030204" pitchFamily="34" charset="0"/>
              <a:cs typeface="Calibri" panose="020F0502020204030204" pitchFamily="34" charset="0"/>
            </a:endParaRPr>
          </a:p>
        </p:txBody>
      </p:sp>
      <p:sp>
        <p:nvSpPr>
          <p:cNvPr id="14" name="正方形/長方形 13">
            <a:extLst>
              <a:ext uri="{FF2B5EF4-FFF2-40B4-BE49-F238E27FC236}">
                <a16:creationId xmlns:a16="http://schemas.microsoft.com/office/drawing/2014/main" id="{831F4D4B-07C3-3BD9-F9FF-D5E5D3FE4B1D}"/>
              </a:ext>
            </a:extLst>
          </p:cNvPr>
          <p:cNvSpPr/>
          <p:nvPr/>
        </p:nvSpPr>
        <p:spPr>
          <a:xfrm>
            <a:off x="4881607" y="1697499"/>
            <a:ext cx="2151646" cy="830379"/>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600">
                <a:latin typeface="Calibri" panose="020F0502020204030204" pitchFamily="34" charset="0"/>
                <a:cs typeface="Calibri" panose="020F0502020204030204" pitchFamily="34" charset="0"/>
              </a:rPr>
              <a:t>mov </a:t>
            </a:r>
            <a:r>
              <a:rPr lang="en-US" altLang="ja-JP" sz="1600" err="1">
                <a:latin typeface="Calibri" panose="020F0502020204030204" pitchFamily="34" charset="0"/>
                <a:cs typeface="Calibri" panose="020F0502020204030204" pitchFamily="34" charset="0"/>
              </a:rPr>
              <a:t>ebx</a:t>
            </a:r>
            <a:r>
              <a:rPr lang="en-US" altLang="ja-JP" sz="1600">
                <a:latin typeface="Calibri" panose="020F0502020204030204" pitchFamily="34" charset="0"/>
                <a:cs typeface="Calibri" panose="020F0502020204030204" pitchFamily="34" charset="0"/>
              </a:rPr>
              <a:t>, [ebp+8]</a:t>
            </a:r>
          </a:p>
          <a:p>
            <a:r>
              <a:rPr lang="en-US" altLang="ja-JP" sz="1600" err="1">
                <a:latin typeface="Calibri" panose="020F0502020204030204" pitchFamily="34" charset="0"/>
                <a:cs typeface="Calibri" panose="020F0502020204030204" pitchFamily="34" charset="0"/>
              </a:rPr>
              <a:t>jmp</a:t>
            </a:r>
            <a:r>
              <a:rPr lang="en-US" altLang="ja-JP" sz="1600">
                <a:latin typeface="Calibri" panose="020F0502020204030204" pitchFamily="34" charset="0"/>
                <a:cs typeface="Calibri" panose="020F0502020204030204" pitchFamily="34" charset="0"/>
              </a:rPr>
              <a:t> short loc_100013</a:t>
            </a:r>
            <a:endParaRPr kumimoji="1" lang="ja-JP" altLang="en-US" sz="1600">
              <a:latin typeface="Calibri" panose="020F0502020204030204" pitchFamily="34" charset="0"/>
              <a:cs typeface="Calibri" panose="020F0502020204030204" pitchFamily="34" charset="0"/>
            </a:endParaRPr>
          </a:p>
        </p:txBody>
      </p:sp>
      <p:sp>
        <p:nvSpPr>
          <p:cNvPr id="15" name="テキスト ボックス 14">
            <a:extLst>
              <a:ext uri="{FF2B5EF4-FFF2-40B4-BE49-F238E27FC236}">
                <a16:creationId xmlns:a16="http://schemas.microsoft.com/office/drawing/2014/main" id="{AD243AC2-7D99-E42C-1FD0-13772B6A34EC}"/>
              </a:ext>
            </a:extLst>
          </p:cNvPr>
          <p:cNvSpPr txBox="1"/>
          <p:nvPr/>
        </p:nvSpPr>
        <p:spPr>
          <a:xfrm>
            <a:off x="7496658" y="1550686"/>
            <a:ext cx="1312859" cy="369332"/>
          </a:xfrm>
          <a:prstGeom prst="rect">
            <a:avLst/>
          </a:prstGeom>
          <a:noFill/>
        </p:spPr>
        <p:txBody>
          <a:bodyPr wrap="square" rtlCol="0">
            <a:spAutoFit/>
          </a:bodyPr>
          <a:lstStyle/>
          <a:p>
            <a:pPr algn="ctr"/>
            <a:r>
              <a:rPr kumimoji="1" lang="en-US" altLang="ja-JP" err="1">
                <a:latin typeface="Calibri" panose="020F0502020204030204" pitchFamily="34" charset="0"/>
                <a:cs typeface="Calibri" panose="020F0502020204030204" pitchFamily="34" charset="0"/>
              </a:rPr>
              <a:t>funcA</a:t>
            </a:r>
            <a:endParaRPr kumimoji="1" lang="ja-JP" altLang="en-US">
              <a:latin typeface="Calibri" panose="020F0502020204030204" pitchFamily="34" charset="0"/>
              <a:cs typeface="Calibri" panose="020F0502020204030204" pitchFamily="34" charset="0"/>
            </a:endParaRPr>
          </a:p>
        </p:txBody>
      </p:sp>
      <p:sp>
        <p:nvSpPr>
          <p:cNvPr id="16" name="正方形/長方形 15">
            <a:extLst>
              <a:ext uri="{FF2B5EF4-FFF2-40B4-BE49-F238E27FC236}">
                <a16:creationId xmlns:a16="http://schemas.microsoft.com/office/drawing/2014/main" id="{DDCFC028-D008-DCE2-617F-05B1417E8607}"/>
              </a:ext>
            </a:extLst>
          </p:cNvPr>
          <p:cNvSpPr/>
          <p:nvPr/>
        </p:nvSpPr>
        <p:spPr>
          <a:xfrm>
            <a:off x="1215969" y="2993403"/>
            <a:ext cx="2057398" cy="1758085"/>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400">
                <a:latin typeface="Calibri" panose="020F0502020204030204" pitchFamily="34" charset="0"/>
                <a:cs typeface="Calibri" panose="020F0502020204030204" pitchFamily="34" charset="0"/>
              </a:rPr>
              <a:t>3B 52 2B F3 25 68 AD</a:t>
            </a:r>
          </a:p>
          <a:p>
            <a:pPr algn="ctr"/>
            <a:r>
              <a:rPr lang="en-US" altLang="ja-JP" sz="1400">
                <a:latin typeface="Calibri" panose="020F0502020204030204" pitchFamily="34" charset="0"/>
                <a:cs typeface="Calibri" panose="020F0502020204030204" pitchFamily="34" charset="0"/>
              </a:rPr>
              <a:t>33 55 6A 11 </a:t>
            </a:r>
            <a:r>
              <a:rPr lang="en-US" altLang="ja-JP" sz="1400">
                <a:solidFill>
                  <a:srgbClr val="C00000"/>
                </a:solidFill>
                <a:latin typeface="Calibri" panose="020F0502020204030204" pitchFamily="34" charset="0"/>
                <a:cs typeface="Calibri" panose="020F0502020204030204" pitchFamily="34" charset="0"/>
              </a:rPr>
              <a:t>9A</a:t>
            </a:r>
            <a:r>
              <a:rPr lang="en-US" altLang="ja-JP" sz="1400">
                <a:latin typeface="Calibri" panose="020F0502020204030204" pitchFamily="34" charset="0"/>
                <a:cs typeface="Calibri" panose="020F0502020204030204" pitchFamily="34" charset="0"/>
              </a:rPr>
              <a:t> </a:t>
            </a:r>
            <a:r>
              <a:rPr lang="en-US" altLang="ja-JP" sz="1400">
                <a:solidFill>
                  <a:srgbClr val="C00000"/>
                </a:solidFill>
                <a:latin typeface="Calibri" panose="020F0502020204030204" pitchFamily="34" charset="0"/>
                <a:cs typeface="Calibri" panose="020F0502020204030204" pitchFamily="34" charset="0"/>
              </a:rPr>
              <a:t>4C</a:t>
            </a:r>
            <a:r>
              <a:rPr lang="en-US" altLang="ja-JP" sz="1400">
                <a:latin typeface="Calibri" panose="020F0502020204030204" pitchFamily="34" charset="0"/>
                <a:cs typeface="Calibri" panose="020F0502020204030204" pitchFamily="34" charset="0"/>
              </a:rPr>
              <a:t> B4</a:t>
            </a:r>
          </a:p>
          <a:p>
            <a:pPr algn="ctr"/>
            <a:r>
              <a:rPr lang="en-US" altLang="ja-JP" sz="1400">
                <a:latin typeface="Calibri" panose="020F0502020204030204" pitchFamily="34" charset="0"/>
                <a:cs typeface="Calibri" panose="020F0502020204030204" pitchFamily="34" charset="0"/>
              </a:rPr>
              <a:t>2</a:t>
            </a:r>
            <a:r>
              <a:rPr kumimoji="1" lang="en-US" altLang="ja-JP" sz="1400">
                <a:latin typeface="Calibri" panose="020F0502020204030204" pitchFamily="34" charset="0"/>
                <a:cs typeface="Calibri" panose="020F0502020204030204" pitchFamily="34" charset="0"/>
              </a:rPr>
              <a:t>B CA 4B D3 75 98 AD</a:t>
            </a:r>
          </a:p>
          <a:p>
            <a:pPr algn="ctr"/>
            <a:r>
              <a:rPr lang="en-US" altLang="ja-JP" sz="1400">
                <a:latin typeface="Calibri" panose="020F0502020204030204" pitchFamily="34" charset="0"/>
                <a:cs typeface="Calibri" panose="020F0502020204030204" pitchFamily="34" charset="0"/>
              </a:rPr>
              <a:t>4</a:t>
            </a:r>
            <a:r>
              <a:rPr kumimoji="1" lang="en-US" altLang="ja-JP" sz="1400">
                <a:latin typeface="Calibri" panose="020F0502020204030204" pitchFamily="34" charset="0"/>
                <a:cs typeface="Calibri" panose="020F0502020204030204" pitchFamily="34" charset="0"/>
              </a:rPr>
              <a:t>5 7A 24 F3 27 68 4D</a:t>
            </a:r>
          </a:p>
          <a:p>
            <a:pPr algn="ctr"/>
            <a:r>
              <a:rPr kumimoji="1" lang="en-US" altLang="ja-JP" sz="1400">
                <a:latin typeface="Calibri" panose="020F0502020204030204" pitchFamily="34" charset="0"/>
                <a:cs typeface="Calibri" panose="020F0502020204030204" pitchFamily="34" charset="0"/>
              </a:rPr>
              <a:t>3B </a:t>
            </a:r>
            <a:r>
              <a:rPr kumimoji="1" lang="en-US" altLang="ja-JP" sz="1400">
                <a:solidFill>
                  <a:srgbClr val="FF7C80"/>
                </a:solidFill>
                <a:latin typeface="Calibri" panose="020F0502020204030204" pitchFamily="34" charset="0"/>
                <a:cs typeface="Calibri" panose="020F0502020204030204" pitchFamily="34" charset="0"/>
              </a:rPr>
              <a:t>5A</a:t>
            </a:r>
            <a:r>
              <a:rPr kumimoji="1" lang="en-US" altLang="ja-JP" sz="1400">
                <a:latin typeface="Calibri" panose="020F0502020204030204" pitchFamily="34" charset="0"/>
                <a:cs typeface="Calibri" panose="020F0502020204030204" pitchFamily="34" charset="0"/>
              </a:rPr>
              <a:t> 2C FB 25 69 CD</a:t>
            </a:r>
          </a:p>
          <a:p>
            <a:pPr algn="ctr"/>
            <a:r>
              <a:rPr kumimoji="1" lang="en-US" altLang="ja-JP" sz="1400">
                <a:latin typeface="Calibri" panose="020F0502020204030204" pitchFamily="34" charset="0"/>
                <a:cs typeface="Calibri" panose="020F0502020204030204" pitchFamily="34" charset="0"/>
              </a:rPr>
              <a:t>25 6A 23 F3 5A 2B F3 </a:t>
            </a:r>
          </a:p>
          <a:p>
            <a:pPr algn="ctr"/>
            <a:r>
              <a:rPr kumimoji="1" lang="en-US" altLang="ja-JP" sz="1400">
                <a:latin typeface="Calibri" panose="020F0502020204030204" pitchFamily="34" charset="0"/>
                <a:cs typeface="Calibri" panose="020F0502020204030204" pitchFamily="34" charset="0"/>
              </a:rPr>
              <a:t>34 52 2B F3 25 58 A4</a:t>
            </a:r>
          </a:p>
        </p:txBody>
      </p:sp>
      <p:sp>
        <p:nvSpPr>
          <p:cNvPr id="17" name="正方形/長方形 16">
            <a:extLst>
              <a:ext uri="{FF2B5EF4-FFF2-40B4-BE49-F238E27FC236}">
                <a16:creationId xmlns:a16="http://schemas.microsoft.com/office/drawing/2014/main" id="{D8DB7D9A-C414-88BE-7851-CC314C6429D0}"/>
              </a:ext>
            </a:extLst>
          </p:cNvPr>
          <p:cNvSpPr/>
          <p:nvPr/>
        </p:nvSpPr>
        <p:spPr>
          <a:xfrm>
            <a:off x="5102100" y="3247840"/>
            <a:ext cx="1740384" cy="490802"/>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200">
                <a:latin typeface="Calibri" panose="020F0502020204030204" pitchFamily="34" charset="0"/>
                <a:cs typeface="Calibri" panose="020F0502020204030204" pitchFamily="34" charset="0"/>
              </a:rPr>
              <a:t>mov </a:t>
            </a:r>
            <a:r>
              <a:rPr lang="en-US" altLang="ja-JP" sz="1200" err="1">
                <a:latin typeface="Calibri" panose="020F0502020204030204" pitchFamily="34" charset="0"/>
                <a:cs typeface="Calibri" panose="020F0502020204030204" pitchFamily="34" charset="0"/>
              </a:rPr>
              <a:t>ebx</a:t>
            </a:r>
            <a:r>
              <a:rPr lang="en-US" altLang="ja-JP" sz="1200">
                <a:latin typeface="Calibri" panose="020F0502020204030204" pitchFamily="34" charset="0"/>
                <a:cs typeface="Calibri" panose="020F0502020204030204" pitchFamily="34" charset="0"/>
              </a:rPr>
              <a:t>, [ebp+8]</a:t>
            </a:r>
          </a:p>
          <a:p>
            <a:r>
              <a:rPr lang="en-US" altLang="ja-JP" sz="1200" err="1">
                <a:latin typeface="Calibri" panose="020F0502020204030204" pitchFamily="34" charset="0"/>
                <a:cs typeface="Calibri" panose="020F0502020204030204" pitchFamily="34" charset="0"/>
              </a:rPr>
              <a:t>jmp</a:t>
            </a:r>
            <a:r>
              <a:rPr lang="en-US" altLang="ja-JP" sz="1200">
                <a:latin typeface="Calibri" panose="020F0502020204030204" pitchFamily="34" charset="0"/>
                <a:cs typeface="Calibri" panose="020F0502020204030204" pitchFamily="34" charset="0"/>
              </a:rPr>
              <a:t> short loc_100013</a:t>
            </a:r>
            <a:endParaRPr kumimoji="1" lang="ja-JP" altLang="en-US" sz="1200">
              <a:latin typeface="Calibri" panose="020F0502020204030204" pitchFamily="34" charset="0"/>
              <a:cs typeface="Calibri" panose="020F0502020204030204" pitchFamily="34" charset="0"/>
            </a:endParaRPr>
          </a:p>
        </p:txBody>
      </p:sp>
      <p:sp>
        <p:nvSpPr>
          <p:cNvPr id="18" name="正方形/長方形 17">
            <a:extLst>
              <a:ext uri="{FF2B5EF4-FFF2-40B4-BE49-F238E27FC236}">
                <a16:creationId xmlns:a16="http://schemas.microsoft.com/office/drawing/2014/main" id="{F1578C71-7C8C-CA66-3AD8-A04091AC1EFF}"/>
              </a:ext>
            </a:extLst>
          </p:cNvPr>
          <p:cNvSpPr/>
          <p:nvPr/>
        </p:nvSpPr>
        <p:spPr>
          <a:xfrm>
            <a:off x="4683811" y="3997118"/>
            <a:ext cx="1740384" cy="490802"/>
          </a:xfrm>
          <a:prstGeom prst="rect">
            <a:avLst/>
          </a:prstGeom>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200" err="1">
                <a:latin typeface="Calibri" panose="020F0502020204030204" pitchFamily="34" charset="0"/>
                <a:cs typeface="Calibri" panose="020F0502020204030204" pitchFamily="34" charset="0"/>
              </a:rPr>
              <a:t>cmp</a:t>
            </a:r>
            <a:r>
              <a:rPr lang="en-US" altLang="ja-JP" sz="1200">
                <a:latin typeface="Calibri" panose="020F0502020204030204" pitchFamily="34" charset="0"/>
                <a:cs typeface="Calibri" panose="020F0502020204030204" pitchFamily="34" charset="0"/>
              </a:rPr>
              <a:t> byte </a:t>
            </a:r>
            <a:r>
              <a:rPr lang="en-US" altLang="ja-JP" sz="1200" err="1">
                <a:latin typeface="Calibri" panose="020F0502020204030204" pitchFamily="34" charset="0"/>
                <a:cs typeface="Calibri" panose="020F0502020204030204" pitchFamily="34" charset="0"/>
              </a:rPr>
              <a:t>ptr</a:t>
            </a:r>
            <a:r>
              <a:rPr lang="en-US" altLang="ja-JP" sz="1200">
                <a:latin typeface="Calibri" panose="020F0502020204030204" pitchFamily="34" charset="0"/>
                <a:cs typeface="Calibri" panose="020F0502020204030204" pitchFamily="34" charset="0"/>
              </a:rPr>
              <a:t> [</a:t>
            </a:r>
            <a:r>
              <a:rPr lang="en-US" altLang="ja-JP" sz="1200" err="1">
                <a:latin typeface="Calibri" panose="020F0502020204030204" pitchFamily="34" charset="0"/>
                <a:cs typeface="Calibri" panose="020F0502020204030204" pitchFamily="34" charset="0"/>
              </a:rPr>
              <a:t>ebx</a:t>
            </a:r>
            <a:r>
              <a:rPr lang="en-US" altLang="ja-JP" sz="1200">
                <a:latin typeface="Calibri" panose="020F0502020204030204" pitchFamily="34" charset="0"/>
                <a:cs typeface="Calibri" panose="020F0502020204030204" pitchFamily="34" charset="0"/>
              </a:rPr>
              <a:t>], 0</a:t>
            </a:r>
          </a:p>
          <a:p>
            <a:r>
              <a:rPr lang="en-US" altLang="ja-JP" sz="1200" err="1">
                <a:latin typeface="Calibri" panose="020F0502020204030204" pitchFamily="34" charset="0"/>
                <a:cs typeface="Calibri" panose="020F0502020204030204" pitchFamily="34" charset="0"/>
              </a:rPr>
              <a:t>jnz</a:t>
            </a:r>
            <a:r>
              <a:rPr lang="en-US" altLang="ja-JP" sz="1200">
                <a:latin typeface="Calibri" panose="020F0502020204030204" pitchFamily="34" charset="0"/>
                <a:cs typeface="Calibri" panose="020F0502020204030204" pitchFamily="34" charset="0"/>
              </a:rPr>
              <a:t> short loc_100021</a:t>
            </a:r>
            <a:endParaRPr kumimoji="1" lang="ja-JP" altLang="en-US" sz="1200">
              <a:latin typeface="Calibri" panose="020F0502020204030204" pitchFamily="34" charset="0"/>
              <a:cs typeface="Calibri" panose="020F0502020204030204" pitchFamily="34" charset="0"/>
            </a:endParaRPr>
          </a:p>
        </p:txBody>
      </p:sp>
      <p:sp>
        <p:nvSpPr>
          <p:cNvPr id="19" name="正方形/長方形 18">
            <a:extLst>
              <a:ext uri="{FF2B5EF4-FFF2-40B4-BE49-F238E27FC236}">
                <a16:creationId xmlns:a16="http://schemas.microsoft.com/office/drawing/2014/main" id="{87DAABB3-1DCB-E240-4EF0-B7E11ED9C29D}"/>
              </a:ext>
            </a:extLst>
          </p:cNvPr>
          <p:cNvSpPr/>
          <p:nvPr/>
        </p:nvSpPr>
        <p:spPr>
          <a:xfrm>
            <a:off x="6158630" y="4685445"/>
            <a:ext cx="874623" cy="573400"/>
          </a:xfrm>
          <a:prstGeom prst="rect">
            <a:avLst/>
          </a:prstGeom>
          <a:ln w="19050">
            <a:solidFill>
              <a:srgbClr val="FF7C8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200">
                <a:latin typeface="Calibri" panose="020F0502020204030204" pitchFamily="34" charset="0"/>
                <a:cs typeface="Calibri" panose="020F0502020204030204" pitchFamily="34" charset="0"/>
              </a:rPr>
              <a:t>pop </a:t>
            </a:r>
            <a:r>
              <a:rPr lang="en-US" altLang="ja-JP" sz="1200" err="1">
                <a:latin typeface="Calibri" panose="020F0502020204030204" pitchFamily="34" charset="0"/>
                <a:cs typeface="Calibri" panose="020F0502020204030204" pitchFamily="34" charset="0"/>
              </a:rPr>
              <a:t>edi</a:t>
            </a:r>
            <a:endParaRPr lang="en-US" altLang="ja-JP" sz="1200">
              <a:latin typeface="Calibri" panose="020F0502020204030204" pitchFamily="34" charset="0"/>
              <a:cs typeface="Calibri" panose="020F0502020204030204" pitchFamily="34" charset="0"/>
            </a:endParaRPr>
          </a:p>
          <a:p>
            <a:r>
              <a:rPr lang="en-US" altLang="ja-JP" sz="1200">
                <a:latin typeface="Calibri" panose="020F0502020204030204" pitchFamily="34" charset="0"/>
                <a:cs typeface="Calibri" panose="020F0502020204030204" pitchFamily="34" charset="0"/>
              </a:rPr>
              <a:t>p</a:t>
            </a:r>
            <a:r>
              <a:rPr kumimoji="1" lang="en-US" altLang="ja-JP" sz="1200">
                <a:latin typeface="Calibri" panose="020F0502020204030204" pitchFamily="34" charset="0"/>
                <a:cs typeface="Calibri" panose="020F0502020204030204" pitchFamily="34" charset="0"/>
              </a:rPr>
              <a:t>op </a:t>
            </a:r>
            <a:r>
              <a:rPr kumimoji="1" lang="en-US" altLang="ja-JP" sz="1200" err="1">
                <a:latin typeface="Calibri" panose="020F0502020204030204" pitchFamily="34" charset="0"/>
                <a:cs typeface="Calibri" panose="020F0502020204030204" pitchFamily="34" charset="0"/>
              </a:rPr>
              <a:t>esi</a:t>
            </a:r>
            <a:endParaRPr kumimoji="1" lang="en-US" altLang="ja-JP" sz="1200">
              <a:latin typeface="Calibri" panose="020F0502020204030204" pitchFamily="34" charset="0"/>
              <a:cs typeface="Calibri" panose="020F0502020204030204" pitchFamily="34" charset="0"/>
            </a:endParaRPr>
          </a:p>
          <a:p>
            <a:r>
              <a:rPr lang="en-US" altLang="ja-JP" sz="1200">
                <a:latin typeface="Calibri" panose="020F0502020204030204" pitchFamily="34" charset="0"/>
                <a:cs typeface="Calibri" panose="020F0502020204030204" pitchFamily="34" charset="0"/>
              </a:rPr>
              <a:t>…</a:t>
            </a:r>
            <a:endParaRPr kumimoji="1" lang="ja-JP" altLang="en-US" sz="1200">
              <a:latin typeface="Calibri" panose="020F0502020204030204" pitchFamily="34" charset="0"/>
              <a:cs typeface="Calibri" panose="020F0502020204030204" pitchFamily="34" charset="0"/>
            </a:endParaRPr>
          </a:p>
        </p:txBody>
      </p:sp>
      <p:cxnSp>
        <p:nvCxnSpPr>
          <p:cNvPr id="20" name="コネクタ: カギ線 19">
            <a:extLst>
              <a:ext uri="{FF2B5EF4-FFF2-40B4-BE49-F238E27FC236}">
                <a16:creationId xmlns:a16="http://schemas.microsoft.com/office/drawing/2014/main" id="{5CF000D5-7F80-A599-BE53-26F3880B3D64}"/>
              </a:ext>
            </a:extLst>
          </p:cNvPr>
          <p:cNvCxnSpPr>
            <a:cxnSpLocks/>
          </p:cNvCxnSpPr>
          <p:nvPr/>
        </p:nvCxnSpPr>
        <p:spPr>
          <a:xfrm rot="5400000">
            <a:off x="5633909" y="3658736"/>
            <a:ext cx="258476" cy="418289"/>
          </a:xfrm>
          <a:prstGeom prst="bentConnector3">
            <a:avLst/>
          </a:prstGeom>
          <a:ln w="19050">
            <a:solidFill>
              <a:srgbClr val="749FB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3AC311CE-06EE-7826-44F5-928779B6CBB7}"/>
              </a:ext>
            </a:extLst>
          </p:cNvPr>
          <p:cNvCxnSpPr>
            <a:cxnSpLocks/>
            <a:stCxn id="17" idx="2"/>
            <a:endCxn id="19" idx="0"/>
          </p:cNvCxnSpPr>
          <p:nvPr/>
        </p:nvCxnSpPr>
        <p:spPr>
          <a:xfrm rot="16200000" flipH="1">
            <a:off x="5810716" y="3900218"/>
            <a:ext cx="946803" cy="623650"/>
          </a:xfrm>
          <a:prstGeom prst="bentConnector3">
            <a:avLst>
              <a:gd name="adj1" fmla="val 13698"/>
            </a:avLst>
          </a:prstGeom>
          <a:ln w="19050">
            <a:solidFill>
              <a:srgbClr val="749FB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A072F635-CF97-E33A-265D-0782527B8FA3}"/>
              </a:ext>
            </a:extLst>
          </p:cNvPr>
          <p:cNvCxnSpPr>
            <a:cxnSpLocks/>
          </p:cNvCxnSpPr>
          <p:nvPr/>
        </p:nvCxnSpPr>
        <p:spPr>
          <a:xfrm rot="5400000">
            <a:off x="4710603" y="4658925"/>
            <a:ext cx="1014404" cy="672397"/>
          </a:xfrm>
          <a:prstGeom prst="bentConnector3">
            <a:avLst>
              <a:gd name="adj1" fmla="val 50000"/>
            </a:avLst>
          </a:prstGeom>
          <a:ln w="19050">
            <a:solidFill>
              <a:srgbClr val="749FB4"/>
            </a:solidFill>
            <a:tailEnd type="non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EA3EFAD4-B8D1-7521-C0BC-3BE5C640B44B}"/>
              </a:ext>
            </a:extLst>
          </p:cNvPr>
          <p:cNvCxnSpPr>
            <a:cxnSpLocks/>
            <a:stCxn id="18" idx="2"/>
          </p:cNvCxnSpPr>
          <p:nvPr/>
        </p:nvCxnSpPr>
        <p:spPr>
          <a:xfrm rot="16200000" flipH="1">
            <a:off x="5286206" y="4755717"/>
            <a:ext cx="1014396" cy="478802"/>
          </a:xfrm>
          <a:prstGeom prst="bentConnector3">
            <a:avLst>
              <a:gd name="adj1" fmla="val 50000"/>
            </a:avLst>
          </a:prstGeom>
          <a:ln w="19050">
            <a:solidFill>
              <a:srgbClr val="749FB4"/>
            </a:solidFill>
            <a:tailEnd type="non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C652E675-0733-1C98-50C1-044A8B4E7912}"/>
              </a:ext>
            </a:extLst>
          </p:cNvPr>
          <p:cNvSpPr/>
          <p:nvPr/>
        </p:nvSpPr>
        <p:spPr>
          <a:xfrm>
            <a:off x="8680527" y="1574583"/>
            <a:ext cx="2151646" cy="1088701"/>
          </a:xfrm>
          <a:prstGeom prst="rect">
            <a:avLst/>
          </a:prstGeom>
          <a:ln w="28575">
            <a:solidFill>
              <a:srgbClr val="8AAEC0"/>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1400">
                <a:latin typeface="Calibri" panose="020F0502020204030204" pitchFamily="34" charset="0"/>
                <a:cs typeface="Calibri" panose="020F0502020204030204" pitchFamily="34" charset="0"/>
              </a:rPr>
              <a:t>p</a:t>
            </a:r>
            <a:r>
              <a:rPr kumimoji="1" lang="en-US" altLang="ja-JP" sz="1400">
                <a:latin typeface="Calibri" panose="020F0502020204030204" pitchFamily="34" charset="0"/>
                <a:cs typeface="Calibri" panose="020F0502020204030204" pitchFamily="34" charset="0"/>
              </a:rPr>
              <a:t>ush</a:t>
            </a:r>
            <a:r>
              <a:rPr kumimoji="1" lang="ja-JP" altLang="en-US" sz="1400">
                <a:latin typeface="Calibri" panose="020F0502020204030204" pitchFamily="34" charset="0"/>
                <a:cs typeface="Calibri" panose="020F0502020204030204" pitchFamily="34" charset="0"/>
              </a:rPr>
              <a:t> </a:t>
            </a:r>
            <a:r>
              <a:rPr kumimoji="1" lang="en-US" altLang="ja-JP" sz="1400" err="1">
                <a:latin typeface="Calibri" panose="020F0502020204030204" pitchFamily="34" charset="0"/>
                <a:cs typeface="Calibri" panose="020F0502020204030204" pitchFamily="34" charset="0"/>
              </a:rPr>
              <a:t>ebp</a:t>
            </a:r>
            <a:endParaRPr kumimoji="1" lang="en-US" altLang="ja-JP" sz="1400">
              <a:latin typeface="Calibri" panose="020F0502020204030204" pitchFamily="34" charset="0"/>
              <a:cs typeface="Calibri" panose="020F0502020204030204" pitchFamily="34" charset="0"/>
            </a:endParaRPr>
          </a:p>
          <a:p>
            <a:r>
              <a:rPr lang="en-US" altLang="ja-JP" sz="1400">
                <a:latin typeface="Calibri" panose="020F0502020204030204" pitchFamily="34" charset="0"/>
                <a:cs typeface="Calibri" panose="020F0502020204030204" pitchFamily="34" charset="0"/>
              </a:rPr>
              <a:t>mov </a:t>
            </a:r>
            <a:r>
              <a:rPr lang="en-US" altLang="ja-JP" sz="1400" err="1">
                <a:latin typeface="Calibri" panose="020F0502020204030204" pitchFamily="34" charset="0"/>
                <a:cs typeface="Calibri" panose="020F0502020204030204" pitchFamily="34" charset="0"/>
              </a:rPr>
              <a:t>ebp</a:t>
            </a:r>
            <a:r>
              <a:rPr lang="en-US" altLang="ja-JP" sz="1400">
                <a:latin typeface="Calibri" panose="020F0502020204030204" pitchFamily="34" charset="0"/>
                <a:cs typeface="Calibri" panose="020F0502020204030204" pitchFamily="34" charset="0"/>
              </a:rPr>
              <a:t>, </a:t>
            </a:r>
            <a:r>
              <a:rPr lang="en-US" altLang="ja-JP" sz="1400" err="1">
                <a:latin typeface="Calibri" panose="020F0502020204030204" pitchFamily="34" charset="0"/>
                <a:cs typeface="Calibri" panose="020F0502020204030204" pitchFamily="34" charset="0"/>
              </a:rPr>
              <a:t>esp</a:t>
            </a:r>
            <a:endParaRPr lang="en-US" altLang="ja-JP" sz="1400">
              <a:latin typeface="Calibri" panose="020F0502020204030204" pitchFamily="34" charset="0"/>
              <a:cs typeface="Calibri" panose="020F0502020204030204" pitchFamily="34" charset="0"/>
            </a:endParaRPr>
          </a:p>
          <a:p>
            <a:r>
              <a:rPr lang="en-US" altLang="ja-JP" sz="1400">
                <a:latin typeface="Calibri" panose="020F0502020204030204" pitchFamily="34" charset="0"/>
                <a:cs typeface="Calibri" panose="020F0502020204030204" pitchFamily="34" charset="0"/>
              </a:rPr>
              <a:t>…</a:t>
            </a:r>
          </a:p>
          <a:p>
            <a:r>
              <a:rPr lang="en-US" altLang="ja-JP" sz="1400">
                <a:latin typeface="Calibri" panose="020F0502020204030204" pitchFamily="34" charset="0"/>
                <a:cs typeface="Calibri" panose="020F0502020204030204" pitchFamily="34" charset="0"/>
              </a:rPr>
              <a:t>c</a:t>
            </a:r>
            <a:r>
              <a:rPr kumimoji="1" lang="en-US" altLang="ja-JP" sz="1400">
                <a:latin typeface="Calibri" panose="020F0502020204030204" pitchFamily="34" charset="0"/>
                <a:cs typeface="Calibri" panose="020F0502020204030204" pitchFamily="34" charset="0"/>
              </a:rPr>
              <a:t>all </a:t>
            </a:r>
            <a:r>
              <a:rPr kumimoji="1" lang="en-US" altLang="ja-JP" sz="1400" err="1">
                <a:latin typeface="Calibri" panose="020F0502020204030204" pitchFamily="34" charset="0"/>
                <a:cs typeface="Calibri" panose="020F0502020204030204" pitchFamily="34" charset="0"/>
              </a:rPr>
              <a:t>OpenMutexA</a:t>
            </a:r>
            <a:endParaRPr kumimoji="1" lang="ja-JP" altLang="en-US" sz="1400">
              <a:latin typeface="Calibri" panose="020F0502020204030204" pitchFamily="34" charset="0"/>
              <a:cs typeface="Calibri" panose="020F0502020204030204" pitchFamily="34" charset="0"/>
            </a:endParaRPr>
          </a:p>
        </p:txBody>
      </p:sp>
      <p:sp>
        <p:nvSpPr>
          <p:cNvPr id="25" name="四角形: 角を丸くする 24">
            <a:extLst>
              <a:ext uri="{FF2B5EF4-FFF2-40B4-BE49-F238E27FC236}">
                <a16:creationId xmlns:a16="http://schemas.microsoft.com/office/drawing/2014/main" id="{45C30FE8-6F9D-EC09-B594-27CDAE1AFCED}"/>
              </a:ext>
            </a:extLst>
          </p:cNvPr>
          <p:cNvSpPr/>
          <p:nvPr/>
        </p:nvSpPr>
        <p:spPr>
          <a:xfrm>
            <a:off x="8207111" y="3929590"/>
            <a:ext cx="862710" cy="322089"/>
          </a:xfrm>
          <a:prstGeom prst="roundRect">
            <a:avLst>
              <a:gd name="adj" fmla="val 42266"/>
            </a:avLst>
          </a:prstGeom>
          <a:noFill/>
          <a:ln w="19050">
            <a:solidFill>
              <a:srgbClr val="749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err="1">
                <a:solidFill>
                  <a:schemeClr val="tx1"/>
                </a:solidFill>
                <a:latin typeface="Calibri" panose="020F0502020204030204" pitchFamily="34" charset="0"/>
                <a:cs typeface="Calibri" panose="020F0502020204030204" pitchFamily="34" charset="0"/>
              </a:rPr>
              <a:t>funcA</a:t>
            </a:r>
            <a:endParaRPr kumimoji="1" lang="ja-JP" altLang="en-US" sz="1600">
              <a:solidFill>
                <a:schemeClr val="tx1"/>
              </a:solidFill>
              <a:latin typeface="Calibri" panose="020F0502020204030204" pitchFamily="34" charset="0"/>
              <a:cs typeface="Calibri" panose="020F0502020204030204" pitchFamily="34" charset="0"/>
            </a:endParaRPr>
          </a:p>
        </p:txBody>
      </p:sp>
      <p:sp>
        <p:nvSpPr>
          <p:cNvPr id="26" name="四角形: 角を丸くする 25">
            <a:extLst>
              <a:ext uri="{FF2B5EF4-FFF2-40B4-BE49-F238E27FC236}">
                <a16:creationId xmlns:a16="http://schemas.microsoft.com/office/drawing/2014/main" id="{06C6FC61-8C8E-E53A-8986-41582EB1BD10}"/>
              </a:ext>
            </a:extLst>
          </p:cNvPr>
          <p:cNvSpPr/>
          <p:nvPr/>
        </p:nvSpPr>
        <p:spPr>
          <a:xfrm>
            <a:off x="8893640" y="3222238"/>
            <a:ext cx="862710" cy="322089"/>
          </a:xfrm>
          <a:prstGeom prst="roundRect">
            <a:avLst>
              <a:gd name="adj" fmla="val 42266"/>
            </a:avLst>
          </a:prstGeom>
          <a:noFill/>
          <a:ln w="19050">
            <a:solidFill>
              <a:srgbClr val="749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latin typeface="Calibri" panose="020F0502020204030204" pitchFamily="34" charset="0"/>
                <a:cs typeface="Calibri" panose="020F0502020204030204" pitchFamily="34" charset="0"/>
              </a:rPr>
              <a:t>start</a:t>
            </a:r>
            <a:endParaRPr kumimoji="1" lang="ja-JP" altLang="en-US" sz="1600">
              <a:solidFill>
                <a:schemeClr val="tx1"/>
              </a:solidFill>
              <a:latin typeface="Calibri" panose="020F0502020204030204" pitchFamily="34" charset="0"/>
              <a:cs typeface="Calibri" panose="020F0502020204030204" pitchFamily="34" charset="0"/>
            </a:endParaRPr>
          </a:p>
        </p:txBody>
      </p:sp>
      <p:sp>
        <p:nvSpPr>
          <p:cNvPr id="27" name="四角形: 角を丸くする 26">
            <a:extLst>
              <a:ext uri="{FF2B5EF4-FFF2-40B4-BE49-F238E27FC236}">
                <a16:creationId xmlns:a16="http://schemas.microsoft.com/office/drawing/2014/main" id="{B305D5C3-1451-1ABB-AC26-5D671ED621E3}"/>
              </a:ext>
            </a:extLst>
          </p:cNvPr>
          <p:cNvSpPr/>
          <p:nvPr/>
        </p:nvSpPr>
        <p:spPr>
          <a:xfrm>
            <a:off x="9849487" y="4160649"/>
            <a:ext cx="862710" cy="322089"/>
          </a:xfrm>
          <a:prstGeom prst="roundRect">
            <a:avLst>
              <a:gd name="adj" fmla="val 42266"/>
            </a:avLst>
          </a:prstGeom>
          <a:noFill/>
          <a:ln w="19050">
            <a:solidFill>
              <a:srgbClr val="749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err="1">
                <a:solidFill>
                  <a:schemeClr val="tx1"/>
                </a:solidFill>
                <a:latin typeface="Calibri" panose="020F0502020204030204" pitchFamily="34" charset="0"/>
                <a:cs typeface="Calibri" panose="020F0502020204030204" pitchFamily="34" charset="0"/>
              </a:rPr>
              <a:t>funcB</a:t>
            </a:r>
            <a:endParaRPr kumimoji="1" lang="ja-JP" altLang="en-US" sz="1600">
              <a:solidFill>
                <a:schemeClr val="tx1"/>
              </a:solidFill>
              <a:latin typeface="Calibri" panose="020F0502020204030204" pitchFamily="34" charset="0"/>
              <a:cs typeface="Calibri" panose="020F0502020204030204" pitchFamily="34" charset="0"/>
            </a:endParaRPr>
          </a:p>
        </p:txBody>
      </p:sp>
      <p:sp>
        <p:nvSpPr>
          <p:cNvPr id="28" name="四角形: 角を丸くする 27">
            <a:extLst>
              <a:ext uri="{FF2B5EF4-FFF2-40B4-BE49-F238E27FC236}">
                <a16:creationId xmlns:a16="http://schemas.microsoft.com/office/drawing/2014/main" id="{7E9B053C-B4AC-13A5-EDFB-3EF7FCC01BEA}"/>
              </a:ext>
            </a:extLst>
          </p:cNvPr>
          <p:cNvSpPr/>
          <p:nvPr/>
        </p:nvSpPr>
        <p:spPr>
          <a:xfrm>
            <a:off x="7858368" y="4511539"/>
            <a:ext cx="1560195" cy="322089"/>
          </a:xfrm>
          <a:prstGeom prst="roundRect">
            <a:avLst>
              <a:gd name="adj" fmla="val 42266"/>
            </a:avLst>
          </a:prstGeom>
          <a:noFill/>
          <a:ln w="1905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err="1">
                <a:solidFill>
                  <a:schemeClr val="tx1"/>
                </a:solidFill>
                <a:latin typeface="Calibri" panose="020F0502020204030204" pitchFamily="34" charset="0"/>
                <a:cs typeface="Calibri" panose="020F0502020204030204" pitchFamily="34" charset="0"/>
              </a:rPr>
              <a:t>OpenMutexA</a:t>
            </a:r>
            <a:endParaRPr kumimoji="1" lang="ja-JP" altLang="en-US" sz="1600">
              <a:solidFill>
                <a:schemeClr val="tx1"/>
              </a:solidFill>
              <a:latin typeface="Calibri" panose="020F0502020204030204" pitchFamily="34" charset="0"/>
              <a:cs typeface="Calibri" panose="020F0502020204030204" pitchFamily="34" charset="0"/>
            </a:endParaRPr>
          </a:p>
        </p:txBody>
      </p:sp>
      <p:cxnSp>
        <p:nvCxnSpPr>
          <p:cNvPr id="29" name="直線矢印コネクタ 28">
            <a:extLst>
              <a:ext uri="{FF2B5EF4-FFF2-40B4-BE49-F238E27FC236}">
                <a16:creationId xmlns:a16="http://schemas.microsoft.com/office/drawing/2014/main" id="{7B9567FC-86C3-245C-E381-B1624D7FB2A3}"/>
              </a:ext>
            </a:extLst>
          </p:cNvPr>
          <p:cNvCxnSpPr>
            <a:stCxn id="26" idx="2"/>
            <a:endCxn id="25" idx="0"/>
          </p:cNvCxnSpPr>
          <p:nvPr/>
        </p:nvCxnSpPr>
        <p:spPr>
          <a:xfrm flipH="1">
            <a:off x="8638466" y="3544327"/>
            <a:ext cx="686529" cy="385263"/>
          </a:xfrm>
          <a:prstGeom prst="straightConnector1">
            <a:avLst/>
          </a:prstGeom>
          <a:ln w="19050">
            <a:solidFill>
              <a:srgbClr val="749FB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F1C7FAD-DBC6-53ED-0514-D2CA2CCA5119}"/>
              </a:ext>
            </a:extLst>
          </p:cNvPr>
          <p:cNvCxnSpPr>
            <a:cxnSpLocks/>
            <a:stCxn id="26" idx="2"/>
            <a:endCxn id="27" idx="0"/>
          </p:cNvCxnSpPr>
          <p:nvPr/>
        </p:nvCxnSpPr>
        <p:spPr>
          <a:xfrm>
            <a:off x="9324995" y="3544327"/>
            <a:ext cx="955847" cy="616322"/>
          </a:xfrm>
          <a:prstGeom prst="straightConnector1">
            <a:avLst/>
          </a:prstGeom>
          <a:ln w="19050">
            <a:solidFill>
              <a:srgbClr val="749FB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97A2B35B-0D19-B8AD-1DA6-0144E1753F8F}"/>
              </a:ext>
            </a:extLst>
          </p:cNvPr>
          <p:cNvCxnSpPr>
            <a:cxnSpLocks/>
            <a:stCxn id="25" idx="2"/>
            <a:endCxn id="28" idx="0"/>
          </p:cNvCxnSpPr>
          <p:nvPr/>
        </p:nvCxnSpPr>
        <p:spPr>
          <a:xfrm>
            <a:off x="8638466" y="4251679"/>
            <a:ext cx="0" cy="259860"/>
          </a:xfrm>
          <a:prstGeom prst="straightConnector1">
            <a:avLst/>
          </a:prstGeom>
          <a:ln w="19050">
            <a:solidFill>
              <a:srgbClr val="749FB4"/>
            </a:solidFill>
            <a:tailEnd type="triangle"/>
          </a:ln>
        </p:spPr>
        <p:style>
          <a:lnRef idx="1">
            <a:schemeClr val="accent1"/>
          </a:lnRef>
          <a:fillRef idx="0">
            <a:schemeClr val="accent1"/>
          </a:fillRef>
          <a:effectRef idx="0">
            <a:schemeClr val="accent1"/>
          </a:effectRef>
          <a:fontRef idx="minor">
            <a:schemeClr val="tx1"/>
          </a:fontRef>
        </p:style>
      </p:cxnSp>
      <p:sp>
        <p:nvSpPr>
          <p:cNvPr id="32" name="左中かっこ 31">
            <a:extLst>
              <a:ext uri="{FF2B5EF4-FFF2-40B4-BE49-F238E27FC236}">
                <a16:creationId xmlns:a16="http://schemas.microsoft.com/office/drawing/2014/main" id="{07597A42-E8B8-EE99-F050-3A30FE9566E1}"/>
              </a:ext>
            </a:extLst>
          </p:cNvPr>
          <p:cNvSpPr/>
          <p:nvPr/>
        </p:nvSpPr>
        <p:spPr>
          <a:xfrm rot="16200000">
            <a:off x="9148419" y="4051235"/>
            <a:ext cx="233219" cy="3367167"/>
          </a:xfrm>
          <a:prstGeom prst="leftBrace">
            <a:avLst/>
          </a:prstGeom>
          <a:ln w="28575">
            <a:solidFill>
              <a:srgbClr val="8AAE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AEE026F-E6C6-6228-3861-6EDE1413921D}"/>
              </a:ext>
            </a:extLst>
          </p:cNvPr>
          <p:cNvSpPr txBox="1"/>
          <p:nvPr/>
        </p:nvSpPr>
        <p:spPr>
          <a:xfrm>
            <a:off x="7923121" y="6050930"/>
            <a:ext cx="2683813" cy="400110"/>
          </a:xfrm>
          <a:prstGeom prst="rect">
            <a:avLst/>
          </a:prstGeom>
          <a:noFill/>
        </p:spPr>
        <p:txBody>
          <a:bodyPr wrap="square" rtlCol="0">
            <a:spAutoFit/>
          </a:bodyPr>
          <a:lstStyle/>
          <a:p>
            <a:pPr algn="ctr"/>
            <a:r>
              <a:rPr kumimoji="1" lang="en-US" altLang="ja-JP" sz="2000">
                <a:latin typeface="Calibri" panose="020F0502020204030204" pitchFamily="34" charset="0"/>
                <a:cs typeface="Calibri" panose="020F0502020204030204" pitchFamily="34" charset="0"/>
              </a:rPr>
              <a:t>Easy to interpret</a:t>
            </a:r>
            <a:endParaRPr kumimoji="1" lang="ja-JP" altLang="en-US" sz="2000">
              <a:latin typeface="Calibri" panose="020F0502020204030204" pitchFamily="34" charset="0"/>
              <a:cs typeface="Calibri" panose="020F0502020204030204" pitchFamily="34" charset="0"/>
            </a:endParaRPr>
          </a:p>
        </p:txBody>
      </p:sp>
      <p:sp>
        <p:nvSpPr>
          <p:cNvPr id="34" name="四角形: 角を丸くする 33">
            <a:extLst>
              <a:ext uri="{FF2B5EF4-FFF2-40B4-BE49-F238E27FC236}">
                <a16:creationId xmlns:a16="http://schemas.microsoft.com/office/drawing/2014/main" id="{CE11981A-E2AD-FA60-D1BD-E015C8B2537B}"/>
              </a:ext>
            </a:extLst>
          </p:cNvPr>
          <p:cNvSpPr/>
          <p:nvPr/>
        </p:nvSpPr>
        <p:spPr>
          <a:xfrm>
            <a:off x="9405593" y="5005925"/>
            <a:ext cx="1744729" cy="322089"/>
          </a:xfrm>
          <a:prstGeom prst="roundRect">
            <a:avLst>
              <a:gd name="adj" fmla="val 42266"/>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err="1">
                <a:solidFill>
                  <a:schemeClr val="tx1"/>
                </a:solidFill>
                <a:latin typeface="Calibri" panose="020F0502020204030204" pitchFamily="34" charset="0"/>
                <a:cs typeface="Calibri" panose="020F0502020204030204" pitchFamily="34" charset="0"/>
              </a:rPr>
              <a:t>InternetOpenW</a:t>
            </a:r>
            <a:endParaRPr kumimoji="1" lang="ja-JP" altLang="en-US" sz="1600">
              <a:solidFill>
                <a:schemeClr val="tx1"/>
              </a:solidFill>
              <a:latin typeface="Calibri" panose="020F0502020204030204" pitchFamily="34" charset="0"/>
              <a:cs typeface="Calibri" panose="020F0502020204030204" pitchFamily="34" charset="0"/>
            </a:endParaRPr>
          </a:p>
        </p:txBody>
      </p:sp>
      <p:cxnSp>
        <p:nvCxnSpPr>
          <p:cNvPr id="35" name="直線矢印コネクタ 34">
            <a:extLst>
              <a:ext uri="{FF2B5EF4-FFF2-40B4-BE49-F238E27FC236}">
                <a16:creationId xmlns:a16="http://schemas.microsoft.com/office/drawing/2014/main" id="{5B1E2C54-4D22-1B0B-5496-EA7B4F084D13}"/>
              </a:ext>
            </a:extLst>
          </p:cNvPr>
          <p:cNvCxnSpPr>
            <a:cxnSpLocks/>
            <a:stCxn id="27" idx="2"/>
            <a:endCxn id="34" idx="0"/>
          </p:cNvCxnSpPr>
          <p:nvPr/>
        </p:nvCxnSpPr>
        <p:spPr>
          <a:xfrm flipH="1">
            <a:off x="10277958" y="4482738"/>
            <a:ext cx="2884" cy="523187"/>
          </a:xfrm>
          <a:prstGeom prst="straightConnector1">
            <a:avLst/>
          </a:prstGeom>
          <a:ln w="19050">
            <a:solidFill>
              <a:srgbClr val="749FB4"/>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BFF204C-D94E-16D6-36C6-1F7CA192B198}"/>
              </a:ext>
            </a:extLst>
          </p:cNvPr>
          <p:cNvSpPr txBox="1"/>
          <p:nvPr/>
        </p:nvSpPr>
        <p:spPr>
          <a:xfrm>
            <a:off x="7404366" y="2836474"/>
            <a:ext cx="2979349" cy="369332"/>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Function Call </a:t>
            </a:r>
            <a:r>
              <a:rPr lang="en-US" altLang="ja-JP">
                <a:latin typeface="Calibri" panose="020F0502020204030204" pitchFamily="34" charset="0"/>
                <a:cs typeface="Calibri" panose="020F0502020204030204" pitchFamily="34" charset="0"/>
              </a:rPr>
              <a:t>G</a:t>
            </a:r>
            <a:r>
              <a:rPr kumimoji="1" lang="en-US" altLang="ja-JP">
                <a:latin typeface="Calibri" panose="020F0502020204030204" pitchFamily="34" charset="0"/>
                <a:cs typeface="Calibri" panose="020F0502020204030204" pitchFamily="34" charset="0"/>
              </a:rPr>
              <a:t>raph (FCG)</a:t>
            </a:r>
            <a:endParaRPr kumimoji="1" lang="ja-JP" altLang="en-US">
              <a:latin typeface="Calibri" panose="020F0502020204030204" pitchFamily="34" charset="0"/>
              <a:cs typeface="Calibri" panose="020F0502020204030204" pitchFamily="34" charset="0"/>
            </a:endParaRPr>
          </a:p>
        </p:txBody>
      </p:sp>
      <p:sp>
        <p:nvSpPr>
          <p:cNvPr id="37" name="テキスト ボックス 36">
            <a:extLst>
              <a:ext uri="{FF2B5EF4-FFF2-40B4-BE49-F238E27FC236}">
                <a16:creationId xmlns:a16="http://schemas.microsoft.com/office/drawing/2014/main" id="{D21F401C-45A8-8BD3-3B76-6A06E7B94670}"/>
              </a:ext>
            </a:extLst>
          </p:cNvPr>
          <p:cNvSpPr txBox="1"/>
          <p:nvPr/>
        </p:nvSpPr>
        <p:spPr>
          <a:xfrm>
            <a:off x="3740695" y="2804698"/>
            <a:ext cx="2810392" cy="369332"/>
          </a:xfrm>
          <a:prstGeom prst="rect">
            <a:avLst/>
          </a:prstGeom>
          <a:noFill/>
        </p:spPr>
        <p:txBody>
          <a:bodyPr wrap="square" rtlCol="0">
            <a:spAutoFit/>
          </a:bodyPr>
          <a:lstStyle/>
          <a:p>
            <a:pPr algn="ctr"/>
            <a:r>
              <a:rPr kumimoji="1" lang="en-US" altLang="ja-JP">
                <a:latin typeface="Calibri" panose="020F0502020204030204" pitchFamily="34" charset="0"/>
                <a:cs typeface="Calibri" panose="020F0502020204030204" pitchFamily="34" charset="0"/>
              </a:rPr>
              <a:t>Control Flow </a:t>
            </a:r>
            <a:r>
              <a:rPr lang="en-US" altLang="ja-JP">
                <a:latin typeface="Calibri" panose="020F0502020204030204" pitchFamily="34" charset="0"/>
                <a:cs typeface="Calibri" panose="020F0502020204030204" pitchFamily="34" charset="0"/>
              </a:rPr>
              <a:t>G</a:t>
            </a:r>
            <a:r>
              <a:rPr kumimoji="1" lang="en-US" altLang="ja-JP">
                <a:latin typeface="Calibri" panose="020F0502020204030204" pitchFamily="34" charset="0"/>
                <a:cs typeface="Calibri" panose="020F0502020204030204" pitchFamily="34" charset="0"/>
              </a:rPr>
              <a:t>raph (CFG)</a:t>
            </a:r>
            <a:endParaRPr kumimoji="1" lang="ja-JP" altLang="en-US">
              <a:latin typeface="Calibri" panose="020F0502020204030204" pitchFamily="34" charset="0"/>
              <a:cs typeface="Calibri" panose="020F0502020204030204" pitchFamily="34" charset="0"/>
            </a:endParaRPr>
          </a:p>
        </p:txBody>
      </p:sp>
      <p:sp>
        <p:nvSpPr>
          <p:cNvPr id="4" name="テキスト ボックス 3">
            <a:extLst>
              <a:ext uri="{FF2B5EF4-FFF2-40B4-BE49-F238E27FC236}">
                <a16:creationId xmlns:a16="http://schemas.microsoft.com/office/drawing/2014/main" id="{544F58D5-83C0-C720-59E3-BA8E78361CD3}"/>
              </a:ext>
            </a:extLst>
          </p:cNvPr>
          <p:cNvSpPr txBox="1"/>
          <p:nvPr/>
        </p:nvSpPr>
        <p:spPr>
          <a:xfrm>
            <a:off x="0" y="4836493"/>
            <a:ext cx="1988136" cy="646331"/>
          </a:xfrm>
          <a:prstGeom prst="rect">
            <a:avLst/>
          </a:prstGeom>
          <a:solidFill>
            <a:srgbClr val="F7EDE5"/>
          </a:solidFill>
        </p:spPr>
        <p:txBody>
          <a:bodyPr wrap="square">
            <a:spAutoFit/>
          </a:bodyPr>
          <a:lstStyle/>
          <a:p>
            <a:pPr algn="ctr"/>
            <a:r>
              <a:rPr lang="en-US" altLang="ja-JP" b="0" i="0">
                <a:solidFill>
                  <a:srgbClr val="374151"/>
                </a:solidFill>
                <a:effectLst/>
                <a:latin typeface="Calibri" panose="020F0502020204030204" pitchFamily="34" charset="0"/>
                <a:cs typeface="Calibri" panose="020F0502020204030204" pitchFamily="34" charset="0"/>
              </a:rPr>
              <a:t>explanation results</a:t>
            </a:r>
          </a:p>
          <a:p>
            <a:pPr algn="ctr"/>
            <a:r>
              <a:rPr lang="en-US" altLang="ja-JP">
                <a:solidFill>
                  <a:srgbClr val="374151"/>
                </a:solidFill>
                <a:latin typeface="Calibri" panose="020F0502020204030204" pitchFamily="34" charset="0"/>
                <a:cs typeface="Calibri" panose="020F0502020204030204" pitchFamily="34" charset="0"/>
              </a:rPr>
              <a:t>(important feature)</a:t>
            </a:r>
            <a:endParaRPr lang="ja-JP" altLang="en-US"/>
          </a:p>
        </p:txBody>
      </p:sp>
      <p:sp>
        <p:nvSpPr>
          <p:cNvPr id="6" name="円弧 5">
            <a:extLst>
              <a:ext uri="{FF2B5EF4-FFF2-40B4-BE49-F238E27FC236}">
                <a16:creationId xmlns:a16="http://schemas.microsoft.com/office/drawing/2014/main" id="{CF6979C7-C43A-1BAC-91C0-38E49EDF67AA}"/>
              </a:ext>
            </a:extLst>
          </p:cNvPr>
          <p:cNvSpPr/>
          <p:nvPr/>
        </p:nvSpPr>
        <p:spPr>
          <a:xfrm rot="5157030">
            <a:off x="507616" y="2977942"/>
            <a:ext cx="2569535" cy="1586281"/>
          </a:xfrm>
          <a:prstGeom prst="arc">
            <a:avLst>
              <a:gd name="adj1" fmla="val 15559478"/>
              <a:gd name="adj2" fmla="val 21305950"/>
            </a:avLst>
          </a:prstGeom>
          <a:ln w="285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BD1ABF15-554B-FB28-0874-5148F14219F1}"/>
              </a:ext>
            </a:extLst>
          </p:cNvPr>
          <p:cNvSpPr/>
          <p:nvPr/>
        </p:nvSpPr>
        <p:spPr>
          <a:xfrm rot="8814413" flipV="1">
            <a:off x="1257490" y="4242233"/>
            <a:ext cx="1263440" cy="898338"/>
          </a:xfrm>
          <a:prstGeom prst="arc">
            <a:avLst>
              <a:gd name="adj1" fmla="val 15559478"/>
              <a:gd name="adj2" fmla="val 20338887"/>
            </a:avLst>
          </a:prstGeom>
          <a:ln w="28575">
            <a:solidFill>
              <a:srgbClr val="E8A188"/>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 name="グラフィックス 8" descr="悲しい顔 (塗りつぶしなし) 単色塗りつぶし">
            <a:extLst>
              <a:ext uri="{FF2B5EF4-FFF2-40B4-BE49-F238E27FC236}">
                <a16:creationId xmlns:a16="http://schemas.microsoft.com/office/drawing/2014/main" id="{206C00EF-92E1-B29A-8514-F224584D53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844" y="5970705"/>
            <a:ext cx="516155" cy="516155"/>
          </a:xfrm>
          <a:prstGeom prst="rect">
            <a:avLst/>
          </a:prstGeom>
        </p:spPr>
      </p:pic>
      <p:pic>
        <p:nvPicPr>
          <p:cNvPr id="39" name="グラフィックス 38" descr="ニヤリとした顔 (塗りつぶしなし) 単色塗りつぶし">
            <a:extLst>
              <a:ext uri="{FF2B5EF4-FFF2-40B4-BE49-F238E27FC236}">
                <a16:creationId xmlns:a16="http://schemas.microsoft.com/office/drawing/2014/main" id="{8326296B-E0F5-D1A2-5506-AC23EB0AA4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77957" y="5987135"/>
            <a:ext cx="516155" cy="516155"/>
          </a:xfrm>
          <a:prstGeom prst="rect">
            <a:avLst/>
          </a:prstGeom>
        </p:spPr>
      </p:pic>
    </p:spTree>
    <p:extLst>
      <p:ext uri="{BB962C8B-B14F-4D97-AF65-F5344CB8AC3E}">
        <p14:creationId xmlns:p14="http://schemas.microsoft.com/office/powerpoint/2010/main" val="275715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animBg="1"/>
      <p:bldP spid="17" grpId="0" animBg="1"/>
      <p:bldP spid="18" grpId="0" animBg="1"/>
      <p:bldP spid="19" grpId="0" animBg="1"/>
      <p:bldP spid="25" grpId="0" animBg="1"/>
      <p:bldP spid="26" grpId="0" animBg="1"/>
      <p:bldP spid="27" grpId="0" animBg="1"/>
      <p:bldP spid="28" grpId="0" animBg="1"/>
      <p:bldP spid="32" grpId="0" animBg="1"/>
      <p:bldP spid="33" grpId="0"/>
      <p:bldP spid="34" grpId="0" animBg="1"/>
      <p:bldP spid="36" grpId="0"/>
      <p:bldP spid="37" grpId="0"/>
      <p:bldP spid="4"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Why Function-based </a:t>
            </a:r>
            <a:r>
              <a:rPr lang="en-US" altLang="ja-JP" b="1" dirty="0"/>
              <a:t>F</a:t>
            </a:r>
            <a:r>
              <a:rPr kumimoji="1" lang="en-US" altLang="ja-JP" b="1" dirty="0">
                <a:latin typeface="Calibri" panose="020F0502020204030204" pitchFamily="34" charset="0"/>
                <a:cs typeface="Calibri" panose="020F0502020204030204" pitchFamily="34" charset="0"/>
              </a:rPr>
              <a:t>eature</a:t>
            </a:r>
            <a:endParaRPr kumimoji="1" lang="ja-JP" altLang="en-US" b="1"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lang="en-US" altLang="ja-JP">
                <a:latin typeface="Calibri" panose="020F0502020204030204" pitchFamily="34" charset="0"/>
                <a:cs typeface="Calibri" panose="020F0502020204030204" pitchFamily="34" charset="0"/>
              </a:rPr>
              <a:t>Easier to</a:t>
            </a:r>
            <a:r>
              <a:rPr kumimoji="1" lang="en-US" altLang="ja-JP">
                <a:latin typeface="Calibri" panose="020F0502020204030204" pitchFamily="34" charset="0"/>
                <a:cs typeface="Calibri" panose="020F0502020204030204" pitchFamily="34" charset="0"/>
              </a:rPr>
              <a:t> interpret than byte or basic block</a:t>
            </a:r>
          </a:p>
          <a:p>
            <a:r>
              <a:rPr lang="en-US" altLang="ja-JP">
                <a:latin typeface="Calibri" panose="020F0502020204030204" pitchFamily="34" charset="0"/>
                <a:cs typeface="Calibri" panose="020F0502020204030204" pitchFamily="34" charset="0"/>
              </a:rPr>
              <a:t>Often</a:t>
            </a:r>
            <a:r>
              <a:rPr kumimoji="1" lang="en-US" altLang="ja-JP">
                <a:latin typeface="Calibri" panose="020F0502020204030204" pitchFamily="34" charset="0"/>
                <a:cs typeface="Calibri" panose="020F0502020204030204" pitchFamily="34" charset="0"/>
              </a:rPr>
              <a:t> reused  in a same malware family</a:t>
            </a:r>
          </a:p>
          <a:p>
            <a:pPr lvl="1"/>
            <a:r>
              <a:rPr kumimoji="1" lang="en-US" altLang="ja-JP">
                <a:latin typeface="Calibri" panose="020F0502020204030204" pitchFamily="34" charset="0"/>
                <a:cs typeface="Calibri" panose="020F0502020204030204" pitchFamily="34" charset="0"/>
              </a:rPr>
              <a:t>Malware is rarely implemented from scratch</a:t>
            </a:r>
          </a:p>
          <a:p>
            <a:r>
              <a:rPr lang="en-US" altLang="ja-JP">
                <a:latin typeface="Calibri" panose="020F0502020204030204" pitchFamily="34" charset="0"/>
                <a:cs typeface="Calibri" panose="020F0502020204030204" pitchFamily="34" charset="0"/>
              </a:rPr>
              <a:t> Functions and their relationships are focused on during analysis</a:t>
            </a:r>
          </a:p>
          <a:p>
            <a:endParaRPr lang="en-US" altLang="ja-JP">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7</a:t>
            </a:fld>
            <a:endParaRPr kumimoji="1" lang="ja-JP" altLang="en-US"/>
          </a:p>
        </p:txBody>
      </p:sp>
      <p:pic>
        <p:nvPicPr>
          <p:cNvPr id="6" name="図 5">
            <a:extLst>
              <a:ext uri="{FF2B5EF4-FFF2-40B4-BE49-F238E27FC236}">
                <a16:creationId xmlns:a16="http://schemas.microsoft.com/office/drawing/2014/main" id="{F608DFB4-7747-C626-94DD-6CFFC86A20C2}"/>
              </a:ext>
            </a:extLst>
          </p:cNvPr>
          <p:cNvPicPr>
            <a:picLocks noChangeAspect="1"/>
          </p:cNvPicPr>
          <p:nvPr/>
        </p:nvPicPr>
        <p:blipFill>
          <a:blip r:embed="rId3"/>
          <a:stretch>
            <a:fillRect/>
          </a:stretch>
        </p:blipFill>
        <p:spPr>
          <a:xfrm>
            <a:off x="5762823" y="3314331"/>
            <a:ext cx="5681537" cy="2862633"/>
          </a:xfrm>
          <a:prstGeom prst="rect">
            <a:avLst/>
          </a:prstGeom>
        </p:spPr>
      </p:pic>
      <p:cxnSp>
        <p:nvCxnSpPr>
          <p:cNvPr id="7" name="直線コネクタ 6">
            <a:extLst>
              <a:ext uri="{FF2B5EF4-FFF2-40B4-BE49-F238E27FC236}">
                <a16:creationId xmlns:a16="http://schemas.microsoft.com/office/drawing/2014/main" id="{2A439A16-3F20-2793-19D9-875FB2EE95D1}"/>
              </a:ext>
            </a:extLst>
          </p:cNvPr>
          <p:cNvCxnSpPr>
            <a:cxnSpLocks/>
          </p:cNvCxnSpPr>
          <p:nvPr/>
        </p:nvCxnSpPr>
        <p:spPr>
          <a:xfrm>
            <a:off x="841343" y="2705132"/>
            <a:ext cx="3986202" cy="0"/>
          </a:xfrm>
          <a:prstGeom prst="line">
            <a:avLst/>
          </a:prstGeom>
          <a:ln w="28575">
            <a:solidFill>
              <a:srgbClr val="668CBA"/>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0146C9B-8A42-5910-C834-D93ED1122F91}"/>
              </a:ext>
            </a:extLst>
          </p:cNvPr>
          <p:cNvSpPr txBox="1"/>
          <p:nvPr/>
        </p:nvSpPr>
        <p:spPr>
          <a:xfrm>
            <a:off x="992418" y="2785507"/>
            <a:ext cx="6101394" cy="369332"/>
          </a:xfrm>
          <a:prstGeom prst="rect">
            <a:avLst/>
          </a:prstGeom>
          <a:noFill/>
        </p:spPr>
        <p:txBody>
          <a:bodyPr wrap="square">
            <a:spAutoFit/>
          </a:bodyPr>
          <a:lstStyle/>
          <a:p>
            <a:r>
              <a:rPr lang="ja-JP" altLang="en-US">
                <a:solidFill>
                  <a:srgbClr val="4A73A4"/>
                </a:solidFill>
                <a:latin typeface="Calibri" panose="020F0502020204030204" pitchFamily="34" charset="0"/>
                <a:cs typeface="Calibri" panose="020F0502020204030204" pitchFamily="34" charset="0"/>
              </a:rPr>
              <a:t>→ </a:t>
            </a:r>
            <a:r>
              <a:rPr lang="en-US" altLang="ja-JP" b="1">
                <a:solidFill>
                  <a:srgbClr val="4A73A4"/>
                </a:solidFill>
                <a:latin typeface="Calibri" panose="020F0502020204030204" pitchFamily="34" charset="0"/>
                <a:cs typeface="Calibri" panose="020F0502020204030204" pitchFamily="34" charset="0"/>
              </a:rPr>
              <a:t>Function Call Graph (FCG)</a:t>
            </a:r>
            <a:endParaRPr lang="ja-JP" altLang="en-US" b="1">
              <a:solidFill>
                <a:srgbClr val="4A73A4"/>
              </a:solidFill>
            </a:endParaRPr>
          </a:p>
        </p:txBody>
      </p:sp>
    </p:spTree>
    <p:extLst>
      <p:ext uri="{BB962C8B-B14F-4D97-AF65-F5344CB8AC3E}">
        <p14:creationId xmlns:p14="http://schemas.microsoft.com/office/powerpoint/2010/main" val="331354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a:latin typeface="Calibri" panose="020F0502020204030204" pitchFamily="34" charset="0"/>
                <a:cs typeface="Calibri" panose="020F0502020204030204" pitchFamily="34" charset="0"/>
              </a:rPr>
              <a:t>Graph Neural Network (GNN)</a:t>
            </a:r>
            <a:endParaRPr kumimoji="1" lang="ja-JP" altLang="en-US" b="1">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1" y="1024647"/>
            <a:ext cx="11438459" cy="5701687"/>
          </a:xfrm>
        </p:spPr>
        <p:txBody>
          <a:bodyPr>
            <a:normAutofit/>
          </a:bodyPr>
          <a:lstStyle/>
          <a:p>
            <a:r>
              <a:rPr kumimoji="1" lang="en-US" altLang="ja-JP" dirty="0">
                <a:latin typeface="Calibri" panose="020F0502020204030204" pitchFamily="34" charset="0"/>
                <a:cs typeface="Calibri" panose="020F0502020204030204" pitchFamily="34" charset="0"/>
              </a:rPr>
              <a:t>Updating feature to reflect the graph structure</a:t>
            </a:r>
          </a:p>
          <a:p>
            <a:endParaRPr lang="en-US" altLang="ja-JP" dirty="0">
              <a:latin typeface="Calibri" panose="020F0502020204030204" pitchFamily="34" charset="0"/>
              <a:cs typeface="Calibri" panose="020F0502020204030204" pitchFamily="34" charset="0"/>
            </a:endParaRPr>
          </a:p>
          <a:p>
            <a:pPr marL="0" indent="0">
              <a:buNone/>
            </a:pPr>
            <a:endParaRPr lang="en-US" altLang="ja-JP" dirty="0">
              <a:latin typeface="Calibri" panose="020F0502020204030204" pitchFamily="34" charset="0"/>
              <a:cs typeface="Calibri" panose="020F0502020204030204" pitchFamily="34" charset="0"/>
            </a:endParaRPr>
          </a:p>
          <a:p>
            <a:pPr marL="457200" indent="-457200">
              <a:buFont typeface="+mj-lt"/>
              <a:buAutoNum type="arabicPeriod"/>
            </a:pPr>
            <a:r>
              <a:rPr kumimoji="1" lang="en-US" altLang="ja-JP" dirty="0">
                <a:latin typeface="Calibri" panose="020F0502020204030204" pitchFamily="34" charset="0"/>
                <a:cs typeface="Calibri" panose="020F0502020204030204" pitchFamily="34" charset="0"/>
              </a:rPr>
              <a:t>AGGREGATE: </a:t>
            </a:r>
            <a:endParaRPr lang="en-US" altLang="ja-JP" dirty="0">
              <a:latin typeface="Calibri" panose="020F0502020204030204" pitchFamily="34" charset="0"/>
              <a:cs typeface="Calibri" panose="020F0502020204030204" pitchFamily="34" charset="0"/>
            </a:endParaRPr>
          </a:p>
          <a:p>
            <a:pPr marL="0" indent="0">
              <a:buNone/>
            </a:pPr>
            <a:endParaRPr lang="en-US" altLang="ja-JP" dirty="0">
              <a:latin typeface="Calibri" panose="020F0502020204030204" pitchFamily="34" charset="0"/>
              <a:cs typeface="Calibri" panose="020F0502020204030204" pitchFamily="34" charset="0"/>
            </a:endParaRPr>
          </a:p>
          <a:p>
            <a:pPr marL="457200" indent="-457200">
              <a:buFont typeface="+mj-lt"/>
              <a:buAutoNum type="arabicPeriod" startAt="2"/>
            </a:pPr>
            <a:r>
              <a:rPr lang="en-US" altLang="ja-JP" dirty="0">
                <a:latin typeface="Calibri" panose="020F0502020204030204" pitchFamily="34" charset="0"/>
                <a:cs typeface="Calibri" panose="020F0502020204030204" pitchFamily="34" charset="0"/>
              </a:rPr>
              <a:t>COMBINE: </a:t>
            </a:r>
          </a:p>
          <a:p>
            <a:pPr marL="457200" indent="-457200">
              <a:buFont typeface="+mj-lt"/>
              <a:buAutoNum type="arabicPeriod" startAt="2"/>
            </a:pPr>
            <a:endParaRPr lang="en-US" altLang="ja-JP" dirty="0">
              <a:latin typeface="Calibri" panose="020F0502020204030204" pitchFamily="34" charset="0"/>
              <a:cs typeface="Calibri" panose="020F0502020204030204" pitchFamily="34" charset="0"/>
            </a:endParaRPr>
          </a:p>
          <a:p>
            <a:pPr marL="0" indent="0">
              <a:buNone/>
            </a:pPr>
            <a:endParaRPr lang="en-US" altLang="ja-JP" dirty="0">
              <a:latin typeface="Calibri" panose="020F0502020204030204" pitchFamily="34" charset="0"/>
              <a:cs typeface="Calibri" panose="020F0502020204030204" pitchFamily="34" charset="0"/>
            </a:endParaRPr>
          </a:p>
          <a:p>
            <a:pPr marL="457200" indent="-457200">
              <a:buFont typeface="+mj-lt"/>
              <a:buAutoNum type="arabicPeriod" startAt="3"/>
            </a:pPr>
            <a:r>
              <a:rPr kumimoji="1" lang="en-US" altLang="ja-JP" dirty="0">
                <a:latin typeface="Calibri" panose="020F0502020204030204" pitchFamily="34" charset="0"/>
                <a:cs typeface="Calibri" panose="020F0502020204030204" pitchFamily="34" charset="0"/>
              </a:rPr>
              <a:t>READOUT: </a:t>
            </a:r>
            <a:br>
              <a:rPr kumimoji="1" lang="en-US" altLang="ja-JP" dirty="0">
                <a:latin typeface="Calibri" panose="020F0502020204030204" pitchFamily="34" charset="0"/>
                <a:cs typeface="Calibri" panose="020F0502020204030204" pitchFamily="34" charset="0"/>
              </a:rPr>
            </a:br>
            <a:endParaRPr kumimoji="1"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8</a:t>
            </a:fld>
            <a:endParaRPr kumimoji="1" lang="ja-JP" altLang="en-US"/>
          </a:p>
        </p:txBody>
      </p:sp>
      <p:sp>
        <p:nvSpPr>
          <p:cNvPr id="6" name="テキスト ボックス 5">
            <a:extLst>
              <a:ext uri="{FF2B5EF4-FFF2-40B4-BE49-F238E27FC236}">
                <a16:creationId xmlns:a16="http://schemas.microsoft.com/office/drawing/2014/main" id="{FA1E3BD3-8DF3-CFA4-58B2-A19CBB3430E6}"/>
              </a:ext>
            </a:extLst>
          </p:cNvPr>
          <p:cNvSpPr txBox="1"/>
          <p:nvPr/>
        </p:nvSpPr>
        <p:spPr>
          <a:xfrm>
            <a:off x="2764573" y="1572339"/>
            <a:ext cx="6944577" cy="534642"/>
          </a:xfrm>
          <a:prstGeom prst="rect">
            <a:avLst/>
          </a:prstGeom>
          <a:solidFill>
            <a:srgbClr val="E7F0F9"/>
          </a:solidFill>
        </p:spPr>
        <p:txBody>
          <a:bodyPr wrap="square" rtlCol="0">
            <a:spAutoFit/>
          </a:bodyPr>
          <a:lstStyle/>
          <a:p>
            <a:endParaRPr kumimoji="1" lang="en-US" altLang="ja-JP"/>
          </a:p>
        </p:txBody>
      </p:sp>
      <p:pic>
        <p:nvPicPr>
          <p:cNvPr id="10" name="図 9" descr="\documentclass{article}&#10;\usepackage{amsmath}&#10;\usepackage{color}&#10;\pagestyle{empty}&#10;\begin{document}&#10;&#10;$$&#10;\mathbf{h}_{v}^{k} \leftarrow \operatorname{COMBINE}\left(\mathbf{h}_{v}^{k-1} , \operatorname{AGGREGATE}\left(\left\{\mathbf{h}_{u}^{k-1}, \forall u \in \mathcal{N}(v)\right\}\right)\right)&#10;$$&#10;&#10;\end{document}" title="IguanaTex Bitmap Display">
            <a:extLst>
              <a:ext uri="{FF2B5EF4-FFF2-40B4-BE49-F238E27FC236}">
                <a16:creationId xmlns:a16="http://schemas.microsoft.com/office/drawing/2014/main" id="{54E4C7BE-491B-5998-E94B-101DBD78F64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904889" y="1672230"/>
            <a:ext cx="6644310" cy="304026"/>
          </a:xfrm>
          <a:prstGeom prst="rect">
            <a:avLst/>
          </a:prstGeom>
        </p:spPr>
      </p:pic>
      <p:sp>
        <p:nvSpPr>
          <p:cNvPr id="7" name="楕円 6">
            <a:extLst>
              <a:ext uri="{FF2B5EF4-FFF2-40B4-BE49-F238E27FC236}">
                <a16:creationId xmlns:a16="http://schemas.microsoft.com/office/drawing/2014/main" id="{48B04F7A-D1A5-1BFA-90DC-05A091EAFEE9}"/>
              </a:ext>
            </a:extLst>
          </p:cNvPr>
          <p:cNvSpPr/>
          <p:nvPr/>
        </p:nvSpPr>
        <p:spPr>
          <a:xfrm>
            <a:off x="7742255" y="3642806"/>
            <a:ext cx="277238" cy="277238"/>
          </a:xfrm>
          <a:prstGeom prst="ellipse">
            <a:avLst/>
          </a:prstGeom>
          <a:solidFill>
            <a:srgbClr val="C27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086F8EF-9363-DF38-1F4D-064E84E4212D}"/>
              </a:ext>
            </a:extLst>
          </p:cNvPr>
          <p:cNvSpPr/>
          <p:nvPr/>
        </p:nvSpPr>
        <p:spPr>
          <a:xfrm>
            <a:off x="6963494" y="3543484"/>
            <a:ext cx="277238" cy="277238"/>
          </a:xfrm>
          <a:prstGeom prst="ellipse">
            <a:avLst/>
          </a:prstGeom>
          <a:solidFill>
            <a:srgbClr val="AD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6E062B72-BD81-4F00-916F-F28E386EE113}"/>
              </a:ext>
            </a:extLst>
          </p:cNvPr>
          <p:cNvSpPr/>
          <p:nvPr/>
        </p:nvSpPr>
        <p:spPr>
          <a:xfrm>
            <a:off x="7348943" y="4018062"/>
            <a:ext cx="277238" cy="277238"/>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6CB02A19-ECD8-184D-093E-DCC3D4FA30D2}"/>
              </a:ext>
            </a:extLst>
          </p:cNvPr>
          <p:cNvSpPr/>
          <p:nvPr/>
        </p:nvSpPr>
        <p:spPr>
          <a:xfrm>
            <a:off x="8307363" y="3650488"/>
            <a:ext cx="277238" cy="277238"/>
          </a:xfrm>
          <a:prstGeom prst="ellipse">
            <a:avLst/>
          </a:prstGeom>
          <a:solidFill>
            <a:srgbClr val="7268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20CF50D9-D5FD-98DA-7B2F-2369A595E9F8}"/>
              </a:ext>
            </a:extLst>
          </p:cNvPr>
          <p:cNvCxnSpPr>
            <a:cxnSpLocks/>
            <a:stCxn id="8" idx="6"/>
            <a:endCxn id="7" idx="2"/>
          </p:cNvCxnSpPr>
          <p:nvPr/>
        </p:nvCxnSpPr>
        <p:spPr>
          <a:xfrm>
            <a:off x="7240732" y="3682103"/>
            <a:ext cx="501523" cy="99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0964B03-6795-A8D1-E6E0-1E069A8108C5}"/>
              </a:ext>
            </a:extLst>
          </p:cNvPr>
          <p:cNvCxnSpPr>
            <a:cxnSpLocks/>
            <a:stCxn id="9" idx="7"/>
            <a:endCxn id="7" idx="3"/>
          </p:cNvCxnSpPr>
          <p:nvPr/>
        </p:nvCxnSpPr>
        <p:spPr>
          <a:xfrm flipV="1">
            <a:off x="7585580" y="3879443"/>
            <a:ext cx="197276" cy="179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DCE80BA-2DE4-AF1A-0677-60FB9547F15F}"/>
              </a:ext>
            </a:extLst>
          </p:cNvPr>
          <p:cNvCxnSpPr>
            <a:cxnSpLocks/>
            <a:stCxn id="7" idx="6"/>
            <a:endCxn id="11" idx="2"/>
          </p:cNvCxnSpPr>
          <p:nvPr/>
        </p:nvCxnSpPr>
        <p:spPr>
          <a:xfrm>
            <a:off x="8019493" y="3781425"/>
            <a:ext cx="287870" cy="7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グループ化 58">
            <a:extLst>
              <a:ext uri="{FF2B5EF4-FFF2-40B4-BE49-F238E27FC236}">
                <a16:creationId xmlns:a16="http://schemas.microsoft.com/office/drawing/2014/main" id="{EE2FF066-BD7B-4D17-8449-D5D0EB6CF33E}"/>
              </a:ext>
            </a:extLst>
          </p:cNvPr>
          <p:cNvGrpSpPr/>
          <p:nvPr/>
        </p:nvGrpSpPr>
        <p:grpSpPr>
          <a:xfrm>
            <a:off x="9319750" y="3402702"/>
            <a:ext cx="1621107" cy="751816"/>
            <a:chOff x="9319750" y="3402702"/>
            <a:chExt cx="1621107" cy="751816"/>
          </a:xfrm>
        </p:grpSpPr>
        <p:sp>
          <p:nvSpPr>
            <p:cNvPr id="15" name="楕円 14">
              <a:extLst>
                <a:ext uri="{FF2B5EF4-FFF2-40B4-BE49-F238E27FC236}">
                  <a16:creationId xmlns:a16="http://schemas.microsoft.com/office/drawing/2014/main" id="{7406A77E-EDA5-1D89-56EB-533F84809711}"/>
                </a:ext>
              </a:extLst>
            </p:cNvPr>
            <p:cNvSpPr/>
            <p:nvPr/>
          </p:nvSpPr>
          <p:spPr>
            <a:xfrm>
              <a:off x="10098511" y="3502024"/>
              <a:ext cx="277238" cy="277238"/>
            </a:xfrm>
            <a:prstGeom prst="ellipse">
              <a:avLst/>
            </a:prstGeom>
            <a:solidFill>
              <a:srgbClr val="9E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8AC42E3-B642-FCD2-9F6A-7A1C14BDC297}"/>
                </a:ext>
              </a:extLst>
            </p:cNvPr>
            <p:cNvSpPr/>
            <p:nvPr/>
          </p:nvSpPr>
          <p:spPr>
            <a:xfrm>
              <a:off x="9319750" y="3402702"/>
              <a:ext cx="277238" cy="277238"/>
            </a:xfrm>
            <a:prstGeom prst="ellipse">
              <a:avLst/>
            </a:prstGeom>
            <a:solidFill>
              <a:srgbClr val="9B9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5C8E289F-08FB-4865-102B-8472C0AB2D9E}"/>
                </a:ext>
              </a:extLst>
            </p:cNvPr>
            <p:cNvSpPr/>
            <p:nvPr/>
          </p:nvSpPr>
          <p:spPr>
            <a:xfrm>
              <a:off x="9705199" y="3877280"/>
              <a:ext cx="277238" cy="277238"/>
            </a:xfrm>
            <a:prstGeom prst="ellipse">
              <a:avLst/>
            </a:prstGeom>
            <a:solidFill>
              <a:srgbClr val="706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BA3D436A-290B-9992-9BB9-2FFA51EF951D}"/>
                </a:ext>
              </a:extLst>
            </p:cNvPr>
            <p:cNvSpPr/>
            <p:nvPr/>
          </p:nvSpPr>
          <p:spPr>
            <a:xfrm>
              <a:off x="10663619" y="3509706"/>
              <a:ext cx="277238" cy="277238"/>
            </a:xfrm>
            <a:prstGeom prst="ellipse">
              <a:avLst/>
            </a:prstGeom>
            <a:solidFill>
              <a:srgbClr val="786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256CAABA-9BE7-14A6-99C8-DCAB871B309C}"/>
                </a:ext>
              </a:extLst>
            </p:cNvPr>
            <p:cNvCxnSpPr>
              <a:cxnSpLocks/>
              <a:stCxn id="16" idx="6"/>
              <a:endCxn id="15" idx="2"/>
            </p:cNvCxnSpPr>
            <p:nvPr/>
          </p:nvCxnSpPr>
          <p:spPr>
            <a:xfrm>
              <a:off x="9596988" y="3541321"/>
              <a:ext cx="501523" cy="99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F9BE7E1-4FCA-ACEA-1729-F750951AF258}"/>
                </a:ext>
              </a:extLst>
            </p:cNvPr>
            <p:cNvCxnSpPr>
              <a:cxnSpLocks/>
              <a:stCxn id="17" idx="7"/>
              <a:endCxn id="15" idx="3"/>
            </p:cNvCxnSpPr>
            <p:nvPr/>
          </p:nvCxnSpPr>
          <p:spPr>
            <a:xfrm flipV="1">
              <a:off x="9941836" y="3738661"/>
              <a:ext cx="197276" cy="179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2ECB78F-96E6-0962-CDC0-0D92E751FAB4}"/>
                </a:ext>
              </a:extLst>
            </p:cNvPr>
            <p:cNvCxnSpPr>
              <a:cxnSpLocks/>
            </p:cNvCxnSpPr>
            <p:nvPr/>
          </p:nvCxnSpPr>
          <p:spPr>
            <a:xfrm>
              <a:off x="10375749" y="3640643"/>
              <a:ext cx="287870" cy="7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2" name="表 46">
            <a:extLst>
              <a:ext uri="{FF2B5EF4-FFF2-40B4-BE49-F238E27FC236}">
                <a16:creationId xmlns:a16="http://schemas.microsoft.com/office/drawing/2014/main" id="{A0CC6583-E3DF-05C7-C709-B04E742CE4A5}"/>
              </a:ext>
            </a:extLst>
          </p:cNvPr>
          <p:cNvGraphicFramePr>
            <a:graphicFrameLocks noGrp="1"/>
          </p:cNvGraphicFramePr>
          <p:nvPr>
            <p:extLst>
              <p:ext uri="{D42A27DB-BD31-4B8C-83A1-F6EECF244321}">
                <p14:modId xmlns:p14="http://schemas.microsoft.com/office/powerpoint/2010/main" val="1408240070"/>
              </p:ext>
            </p:extLst>
          </p:nvPr>
        </p:nvGraphicFramePr>
        <p:xfrm>
          <a:off x="6914394" y="3915140"/>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AFABAA"/>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E7E7E7"/>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757170"/>
                    </a:solidFill>
                  </a:tcPr>
                </a:tc>
                <a:extLst>
                  <a:ext uri="{0D108BD9-81ED-4DB2-BD59-A6C34878D82A}">
                    <a16:rowId xmlns:a16="http://schemas.microsoft.com/office/drawing/2014/main" val="1272789705"/>
                  </a:ext>
                </a:extLst>
              </a:tr>
            </a:tbl>
          </a:graphicData>
        </a:graphic>
      </p:graphicFrame>
      <p:graphicFrame>
        <p:nvGraphicFramePr>
          <p:cNvPr id="23" name="表 46">
            <a:extLst>
              <a:ext uri="{FF2B5EF4-FFF2-40B4-BE49-F238E27FC236}">
                <a16:creationId xmlns:a16="http://schemas.microsoft.com/office/drawing/2014/main" id="{0315338C-4D7F-4BD9-9CE2-1C424920C1A3}"/>
              </a:ext>
            </a:extLst>
          </p:cNvPr>
          <p:cNvGraphicFramePr>
            <a:graphicFrameLocks noGrp="1"/>
          </p:cNvGraphicFramePr>
          <p:nvPr>
            <p:extLst>
              <p:ext uri="{D42A27DB-BD31-4B8C-83A1-F6EECF244321}">
                <p14:modId xmlns:p14="http://schemas.microsoft.com/office/powerpoint/2010/main" val="2563896080"/>
              </p:ext>
            </p:extLst>
          </p:nvPr>
        </p:nvGraphicFramePr>
        <p:xfrm>
          <a:off x="7343883" y="4379266"/>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757170"/>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BFBFBF"/>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757170"/>
                    </a:solidFill>
                  </a:tcPr>
                </a:tc>
                <a:extLst>
                  <a:ext uri="{0D108BD9-81ED-4DB2-BD59-A6C34878D82A}">
                    <a16:rowId xmlns:a16="http://schemas.microsoft.com/office/drawing/2014/main" val="1272789705"/>
                  </a:ext>
                </a:extLst>
              </a:tr>
            </a:tbl>
          </a:graphicData>
        </a:graphic>
      </p:graphicFrame>
      <p:graphicFrame>
        <p:nvGraphicFramePr>
          <p:cNvPr id="24" name="表 46">
            <a:extLst>
              <a:ext uri="{FF2B5EF4-FFF2-40B4-BE49-F238E27FC236}">
                <a16:creationId xmlns:a16="http://schemas.microsoft.com/office/drawing/2014/main" id="{0D703FD9-597F-2CDA-C03A-D3097CE32F3F}"/>
              </a:ext>
            </a:extLst>
          </p:cNvPr>
          <p:cNvGraphicFramePr>
            <a:graphicFrameLocks noGrp="1"/>
          </p:cNvGraphicFramePr>
          <p:nvPr>
            <p:extLst>
              <p:ext uri="{D42A27DB-BD31-4B8C-83A1-F6EECF244321}">
                <p14:modId xmlns:p14="http://schemas.microsoft.com/office/powerpoint/2010/main" val="630009976"/>
              </p:ext>
            </p:extLst>
          </p:nvPr>
        </p:nvGraphicFramePr>
        <p:xfrm>
          <a:off x="7814937" y="4081393"/>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9D8384"/>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CEB5AE"/>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B88E8F"/>
                    </a:solidFill>
                  </a:tcPr>
                </a:tc>
                <a:extLst>
                  <a:ext uri="{0D108BD9-81ED-4DB2-BD59-A6C34878D82A}">
                    <a16:rowId xmlns:a16="http://schemas.microsoft.com/office/drawing/2014/main" val="1272789705"/>
                  </a:ext>
                </a:extLst>
              </a:tr>
            </a:tbl>
          </a:graphicData>
        </a:graphic>
      </p:graphicFrame>
      <p:graphicFrame>
        <p:nvGraphicFramePr>
          <p:cNvPr id="25" name="表 46">
            <a:extLst>
              <a:ext uri="{FF2B5EF4-FFF2-40B4-BE49-F238E27FC236}">
                <a16:creationId xmlns:a16="http://schemas.microsoft.com/office/drawing/2014/main" id="{8A569699-351E-4F9B-7108-DABBDF879A1D}"/>
              </a:ext>
            </a:extLst>
          </p:cNvPr>
          <p:cNvGraphicFramePr>
            <a:graphicFrameLocks noGrp="1"/>
          </p:cNvGraphicFramePr>
          <p:nvPr>
            <p:extLst>
              <p:ext uri="{D42A27DB-BD31-4B8C-83A1-F6EECF244321}">
                <p14:modId xmlns:p14="http://schemas.microsoft.com/office/powerpoint/2010/main" val="1484900270"/>
              </p:ext>
            </p:extLst>
          </p:nvPr>
        </p:nvGraphicFramePr>
        <p:xfrm>
          <a:off x="8363018" y="4115354"/>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7D6C6C"/>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7F7F7F"/>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AFABAA"/>
                    </a:solidFill>
                  </a:tcPr>
                </a:tc>
                <a:extLst>
                  <a:ext uri="{0D108BD9-81ED-4DB2-BD59-A6C34878D82A}">
                    <a16:rowId xmlns:a16="http://schemas.microsoft.com/office/drawing/2014/main" val="1272789705"/>
                  </a:ext>
                </a:extLst>
              </a:tr>
            </a:tbl>
          </a:graphicData>
        </a:graphic>
      </p:graphicFrame>
      <p:graphicFrame>
        <p:nvGraphicFramePr>
          <p:cNvPr id="26" name="表 46">
            <a:extLst>
              <a:ext uri="{FF2B5EF4-FFF2-40B4-BE49-F238E27FC236}">
                <a16:creationId xmlns:a16="http://schemas.microsoft.com/office/drawing/2014/main" id="{8954AE8E-975D-19A7-9B8E-E943C82E2E81}"/>
              </a:ext>
            </a:extLst>
          </p:cNvPr>
          <p:cNvGraphicFramePr>
            <a:graphicFrameLocks noGrp="1"/>
          </p:cNvGraphicFramePr>
          <p:nvPr>
            <p:extLst>
              <p:ext uri="{D42A27DB-BD31-4B8C-83A1-F6EECF244321}">
                <p14:modId xmlns:p14="http://schemas.microsoft.com/office/powerpoint/2010/main" val="3963881843"/>
              </p:ext>
            </p:extLst>
          </p:nvPr>
        </p:nvGraphicFramePr>
        <p:xfrm>
          <a:off x="9305130" y="3807491"/>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B9AAAD"/>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EAE4E4"/>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917D7F"/>
                    </a:solidFill>
                  </a:tcPr>
                </a:tc>
                <a:extLst>
                  <a:ext uri="{0D108BD9-81ED-4DB2-BD59-A6C34878D82A}">
                    <a16:rowId xmlns:a16="http://schemas.microsoft.com/office/drawing/2014/main" val="1272789705"/>
                  </a:ext>
                </a:extLst>
              </a:tr>
            </a:tbl>
          </a:graphicData>
        </a:graphic>
      </p:graphicFrame>
      <p:graphicFrame>
        <p:nvGraphicFramePr>
          <p:cNvPr id="27" name="表 46">
            <a:extLst>
              <a:ext uri="{FF2B5EF4-FFF2-40B4-BE49-F238E27FC236}">
                <a16:creationId xmlns:a16="http://schemas.microsoft.com/office/drawing/2014/main" id="{6B968C73-2BFC-9614-ED49-E4535EEB5B55}"/>
              </a:ext>
            </a:extLst>
          </p:cNvPr>
          <p:cNvGraphicFramePr>
            <a:graphicFrameLocks noGrp="1"/>
          </p:cNvGraphicFramePr>
          <p:nvPr>
            <p:extLst>
              <p:ext uri="{D42A27DB-BD31-4B8C-83A1-F6EECF244321}">
                <p14:modId xmlns:p14="http://schemas.microsoft.com/office/powerpoint/2010/main" val="483541248"/>
              </p:ext>
            </p:extLst>
          </p:nvPr>
        </p:nvGraphicFramePr>
        <p:xfrm>
          <a:off x="9727694" y="4223125"/>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827877"/>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C3BBB9"/>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847A79"/>
                    </a:solidFill>
                  </a:tcPr>
                </a:tc>
                <a:extLst>
                  <a:ext uri="{0D108BD9-81ED-4DB2-BD59-A6C34878D82A}">
                    <a16:rowId xmlns:a16="http://schemas.microsoft.com/office/drawing/2014/main" val="1272789705"/>
                  </a:ext>
                </a:extLst>
              </a:tr>
            </a:tbl>
          </a:graphicData>
        </a:graphic>
      </p:graphicFrame>
      <p:graphicFrame>
        <p:nvGraphicFramePr>
          <p:cNvPr id="28" name="表 46">
            <a:extLst>
              <a:ext uri="{FF2B5EF4-FFF2-40B4-BE49-F238E27FC236}">
                <a16:creationId xmlns:a16="http://schemas.microsoft.com/office/drawing/2014/main" id="{4AB4A583-4BAD-09C1-DEC1-8F024E68EC48}"/>
              </a:ext>
            </a:extLst>
          </p:cNvPr>
          <p:cNvGraphicFramePr>
            <a:graphicFrameLocks noGrp="1"/>
          </p:cNvGraphicFramePr>
          <p:nvPr>
            <p:extLst>
              <p:ext uri="{D42A27DB-BD31-4B8C-83A1-F6EECF244321}">
                <p14:modId xmlns:p14="http://schemas.microsoft.com/office/powerpoint/2010/main" val="3974310027"/>
              </p:ext>
            </p:extLst>
          </p:nvPr>
        </p:nvGraphicFramePr>
        <p:xfrm>
          <a:off x="10191822" y="3897542"/>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846A6B"/>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CBC3C0"/>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9B6F6E"/>
                    </a:solidFill>
                  </a:tcPr>
                </a:tc>
                <a:extLst>
                  <a:ext uri="{0D108BD9-81ED-4DB2-BD59-A6C34878D82A}">
                    <a16:rowId xmlns:a16="http://schemas.microsoft.com/office/drawing/2014/main" val="1272789705"/>
                  </a:ext>
                </a:extLst>
              </a:tr>
            </a:tbl>
          </a:graphicData>
        </a:graphic>
      </p:graphicFrame>
      <p:graphicFrame>
        <p:nvGraphicFramePr>
          <p:cNvPr id="29" name="表 46">
            <a:extLst>
              <a:ext uri="{FF2B5EF4-FFF2-40B4-BE49-F238E27FC236}">
                <a16:creationId xmlns:a16="http://schemas.microsoft.com/office/drawing/2014/main" id="{0800321D-8561-D7E9-7C45-AAC26A854052}"/>
              </a:ext>
            </a:extLst>
          </p:cNvPr>
          <p:cNvGraphicFramePr>
            <a:graphicFrameLocks noGrp="1"/>
          </p:cNvGraphicFramePr>
          <p:nvPr>
            <p:extLst>
              <p:ext uri="{D42A27DB-BD31-4B8C-83A1-F6EECF244321}">
                <p14:modId xmlns:p14="http://schemas.microsoft.com/office/powerpoint/2010/main" val="3612888531"/>
              </p:ext>
            </p:extLst>
          </p:nvPr>
        </p:nvGraphicFramePr>
        <p:xfrm>
          <a:off x="10725222" y="3946034"/>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7E6C6C"/>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9E8A8B"/>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C8B6B6"/>
                    </a:solidFill>
                  </a:tcPr>
                </a:tc>
                <a:extLst>
                  <a:ext uri="{0D108BD9-81ED-4DB2-BD59-A6C34878D82A}">
                    <a16:rowId xmlns:a16="http://schemas.microsoft.com/office/drawing/2014/main" val="1272789705"/>
                  </a:ext>
                </a:extLst>
              </a:tr>
            </a:tbl>
          </a:graphicData>
        </a:graphic>
      </p:graphicFrame>
      <p:graphicFrame>
        <p:nvGraphicFramePr>
          <p:cNvPr id="30" name="表 46">
            <a:extLst>
              <a:ext uri="{FF2B5EF4-FFF2-40B4-BE49-F238E27FC236}">
                <a16:creationId xmlns:a16="http://schemas.microsoft.com/office/drawing/2014/main" id="{9838D94A-11FA-514E-3485-2A5AD7FB2D2C}"/>
              </a:ext>
            </a:extLst>
          </p:cNvPr>
          <p:cNvGraphicFramePr>
            <a:graphicFrameLocks noGrp="1"/>
          </p:cNvGraphicFramePr>
          <p:nvPr>
            <p:extLst>
              <p:ext uri="{D42A27DB-BD31-4B8C-83A1-F6EECF244321}">
                <p14:modId xmlns:p14="http://schemas.microsoft.com/office/powerpoint/2010/main" val="697089272"/>
              </p:ext>
            </p:extLst>
          </p:nvPr>
        </p:nvGraphicFramePr>
        <p:xfrm>
          <a:off x="11343135" y="4935541"/>
          <a:ext cx="208294" cy="627321"/>
        </p:xfrm>
        <a:graphic>
          <a:graphicData uri="http://schemas.openxmlformats.org/drawingml/2006/table">
            <a:tbl>
              <a:tblPr bandRow="1">
                <a:tableStyleId>{5C22544A-7EE6-4342-B048-85BDC9FD1C3A}</a:tableStyleId>
              </a:tblPr>
              <a:tblGrid>
                <a:gridCol w="208294">
                  <a:extLst>
                    <a:ext uri="{9D8B030D-6E8A-4147-A177-3AD203B41FA5}">
                      <a16:colId xmlns:a16="http://schemas.microsoft.com/office/drawing/2014/main" val="2947341300"/>
                    </a:ext>
                  </a:extLst>
                </a:gridCol>
              </a:tblGrid>
              <a:tr h="209107">
                <a:tc>
                  <a:txBody>
                    <a:bodyPr/>
                    <a:lstStyle/>
                    <a:p>
                      <a:endParaRPr kumimoji="1" lang="ja-JP" altLang="en-US" sz="500" dirty="0"/>
                    </a:p>
                  </a:txBody>
                  <a:tcPr marL="68701" marR="68701" marT="37785" marB="37785">
                    <a:solidFill>
                      <a:srgbClr val="978686"/>
                    </a:solidFill>
                  </a:tcPr>
                </a:tc>
                <a:extLst>
                  <a:ext uri="{0D108BD9-81ED-4DB2-BD59-A6C34878D82A}">
                    <a16:rowId xmlns:a16="http://schemas.microsoft.com/office/drawing/2014/main" val="3644300346"/>
                  </a:ext>
                </a:extLst>
              </a:tr>
              <a:tr h="209107">
                <a:tc>
                  <a:txBody>
                    <a:bodyPr/>
                    <a:lstStyle/>
                    <a:p>
                      <a:endParaRPr kumimoji="1" lang="ja-JP" altLang="en-US" sz="500" dirty="0"/>
                    </a:p>
                  </a:txBody>
                  <a:tcPr marL="68701" marR="68701" marT="37785" marB="37785">
                    <a:solidFill>
                      <a:srgbClr val="AEA4A3"/>
                    </a:solidFill>
                  </a:tcPr>
                </a:tc>
                <a:extLst>
                  <a:ext uri="{0D108BD9-81ED-4DB2-BD59-A6C34878D82A}">
                    <a16:rowId xmlns:a16="http://schemas.microsoft.com/office/drawing/2014/main" val="839632929"/>
                  </a:ext>
                </a:extLst>
              </a:tr>
              <a:tr h="209107">
                <a:tc>
                  <a:txBody>
                    <a:bodyPr/>
                    <a:lstStyle/>
                    <a:p>
                      <a:endParaRPr kumimoji="1" lang="ja-JP" altLang="en-US" sz="500" dirty="0"/>
                    </a:p>
                  </a:txBody>
                  <a:tcPr marL="68701" marR="68701" marT="37785" marB="37785">
                    <a:solidFill>
                      <a:srgbClr val="9D8180"/>
                    </a:solidFill>
                  </a:tcPr>
                </a:tc>
                <a:extLst>
                  <a:ext uri="{0D108BD9-81ED-4DB2-BD59-A6C34878D82A}">
                    <a16:rowId xmlns:a16="http://schemas.microsoft.com/office/drawing/2014/main" val="1272789705"/>
                  </a:ext>
                </a:extLst>
              </a:tr>
            </a:tbl>
          </a:graphicData>
        </a:graphic>
      </p:graphicFrame>
      <p:sp>
        <p:nvSpPr>
          <p:cNvPr id="31" name="四角形: 角を丸くする 30">
            <a:extLst>
              <a:ext uri="{FF2B5EF4-FFF2-40B4-BE49-F238E27FC236}">
                <a16:creationId xmlns:a16="http://schemas.microsoft.com/office/drawing/2014/main" id="{ED350B8A-D952-181E-4EDC-8E987506B314}"/>
              </a:ext>
            </a:extLst>
          </p:cNvPr>
          <p:cNvSpPr/>
          <p:nvPr/>
        </p:nvSpPr>
        <p:spPr>
          <a:xfrm>
            <a:off x="7343883" y="2906645"/>
            <a:ext cx="1184564" cy="249381"/>
          </a:xfrm>
          <a:prstGeom prst="roundRect">
            <a:avLst/>
          </a:prstGeom>
          <a:solidFill>
            <a:srgbClr val="9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AGGREGATE</a:t>
            </a:r>
            <a:endParaRPr kumimoji="1" lang="ja-JP" altLang="en-US" sz="1200" b="1" dirty="0"/>
          </a:p>
        </p:txBody>
      </p:sp>
      <p:sp>
        <p:nvSpPr>
          <p:cNvPr id="32" name="四角形: 角を丸くする 31">
            <a:extLst>
              <a:ext uri="{FF2B5EF4-FFF2-40B4-BE49-F238E27FC236}">
                <a16:creationId xmlns:a16="http://schemas.microsoft.com/office/drawing/2014/main" id="{121795FF-98F8-1773-7612-97D40F1E2270}"/>
              </a:ext>
            </a:extLst>
          </p:cNvPr>
          <p:cNvSpPr/>
          <p:nvPr/>
        </p:nvSpPr>
        <p:spPr>
          <a:xfrm>
            <a:off x="8597270" y="2460292"/>
            <a:ext cx="978978" cy="249381"/>
          </a:xfrm>
          <a:prstGeom prst="roundRect">
            <a:avLst/>
          </a:prstGeom>
          <a:solidFill>
            <a:srgbClr val="396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t>COMBINE</a:t>
            </a:r>
            <a:endParaRPr kumimoji="1" lang="ja-JP" altLang="en-US" sz="1200" b="1" dirty="0"/>
          </a:p>
        </p:txBody>
      </p:sp>
      <p:sp>
        <p:nvSpPr>
          <p:cNvPr id="33" name="四角形: 角を丸くする 32">
            <a:extLst>
              <a:ext uri="{FF2B5EF4-FFF2-40B4-BE49-F238E27FC236}">
                <a16:creationId xmlns:a16="http://schemas.microsoft.com/office/drawing/2014/main" id="{FC503C3C-485B-3BB0-7CEB-D22A79D906CA}"/>
              </a:ext>
            </a:extLst>
          </p:cNvPr>
          <p:cNvSpPr/>
          <p:nvPr/>
        </p:nvSpPr>
        <p:spPr>
          <a:xfrm>
            <a:off x="9624262" y="5444878"/>
            <a:ext cx="978978" cy="249381"/>
          </a:xfrm>
          <a:prstGeom prst="roundRect">
            <a:avLst/>
          </a:prstGeom>
          <a:solidFill>
            <a:srgbClr val="425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t>READOUT</a:t>
            </a:r>
            <a:endParaRPr kumimoji="1" lang="ja-JP" altLang="en-US" sz="1200" b="1" dirty="0"/>
          </a:p>
        </p:txBody>
      </p:sp>
      <p:cxnSp>
        <p:nvCxnSpPr>
          <p:cNvPr id="34" name="コネクタ: 曲線 33">
            <a:extLst>
              <a:ext uri="{FF2B5EF4-FFF2-40B4-BE49-F238E27FC236}">
                <a16:creationId xmlns:a16="http://schemas.microsoft.com/office/drawing/2014/main" id="{46405410-AF44-720A-6F5D-CEBC43F3BEC6}"/>
              </a:ext>
            </a:extLst>
          </p:cNvPr>
          <p:cNvCxnSpPr>
            <a:cxnSpLocks/>
          </p:cNvCxnSpPr>
          <p:nvPr/>
        </p:nvCxnSpPr>
        <p:spPr>
          <a:xfrm rot="5400000" flipH="1" flipV="1">
            <a:off x="7325411" y="2932729"/>
            <a:ext cx="387458" cy="834052"/>
          </a:xfrm>
          <a:prstGeom prst="curvedConnector3">
            <a:avLst/>
          </a:prstGeom>
          <a:ln w="22225">
            <a:solidFill>
              <a:srgbClr val="9A5A5A"/>
            </a:solidFill>
          </a:ln>
        </p:spPr>
        <p:style>
          <a:lnRef idx="1">
            <a:schemeClr val="accent1"/>
          </a:lnRef>
          <a:fillRef idx="0">
            <a:schemeClr val="accent1"/>
          </a:fillRef>
          <a:effectRef idx="0">
            <a:schemeClr val="accent1"/>
          </a:effectRef>
          <a:fontRef idx="minor">
            <a:schemeClr val="tx1"/>
          </a:fontRef>
        </p:style>
      </p:cxnSp>
      <p:cxnSp>
        <p:nvCxnSpPr>
          <p:cNvPr id="35" name="コネクタ: 曲線 34">
            <a:extLst>
              <a:ext uri="{FF2B5EF4-FFF2-40B4-BE49-F238E27FC236}">
                <a16:creationId xmlns:a16="http://schemas.microsoft.com/office/drawing/2014/main" id="{51E77B86-EB73-AD5B-BEC6-7E58DD23F4E3}"/>
              </a:ext>
            </a:extLst>
          </p:cNvPr>
          <p:cNvCxnSpPr>
            <a:cxnSpLocks/>
          </p:cNvCxnSpPr>
          <p:nvPr/>
        </p:nvCxnSpPr>
        <p:spPr>
          <a:xfrm rot="5400000" flipH="1" flipV="1">
            <a:off x="7280846" y="3362743"/>
            <a:ext cx="862036" cy="448603"/>
          </a:xfrm>
          <a:prstGeom prst="curvedConnector3">
            <a:avLst/>
          </a:prstGeom>
          <a:ln w="22225">
            <a:solidFill>
              <a:srgbClr val="9A5A5A"/>
            </a:solidFill>
          </a:ln>
        </p:spPr>
        <p:style>
          <a:lnRef idx="1">
            <a:schemeClr val="accent1"/>
          </a:lnRef>
          <a:fillRef idx="0">
            <a:schemeClr val="accent1"/>
          </a:fillRef>
          <a:effectRef idx="0">
            <a:schemeClr val="accent1"/>
          </a:effectRef>
          <a:fontRef idx="minor">
            <a:schemeClr val="tx1"/>
          </a:fontRef>
        </p:style>
      </p:cxnSp>
      <p:cxnSp>
        <p:nvCxnSpPr>
          <p:cNvPr id="36" name="コネクタ: 曲線 35">
            <a:extLst>
              <a:ext uri="{FF2B5EF4-FFF2-40B4-BE49-F238E27FC236}">
                <a16:creationId xmlns:a16="http://schemas.microsoft.com/office/drawing/2014/main" id="{5E64B2DE-6F84-8517-1E65-7D585B522F2C}"/>
              </a:ext>
            </a:extLst>
          </p:cNvPr>
          <p:cNvCxnSpPr>
            <a:cxnSpLocks/>
            <a:stCxn id="11" idx="0"/>
            <a:endCxn id="31" idx="2"/>
          </p:cNvCxnSpPr>
          <p:nvPr/>
        </p:nvCxnSpPr>
        <p:spPr>
          <a:xfrm rot="16200000" flipV="1">
            <a:off x="7943843" y="3148348"/>
            <a:ext cx="494462" cy="509817"/>
          </a:xfrm>
          <a:prstGeom prst="curvedConnector3">
            <a:avLst>
              <a:gd name="adj1" fmla="val 50000"/>
            </a:avLst>
          </a:prstGeom>
          <a:ln w="22225">
            <a:solidFill>
              <a:srgbClr val="9A5A5A"/>
            </a:solidFill>
          </a:ln>
        </p:spPr>
        <p:style>
          <a:lnRef idx="1">
            <a:schemeClr val="accent1"/>
          </a:lnRef>
          <a:fillRef idx="0">
            <a:schemeClr val="accent1"/>
          </a:fillRef>
          <a:effectRef idx="0">
            <a:schemeClr val="accent1"/>
          </a:effectRef>
          <a:fontRef idx="minor">
            <a:schemeClr val="tx1"/>
          </a:fontRef>
        </p:style>
      </p:cxnSp>
      <p:cxnSp>
        <p:nvCxnSpPr>
          <p:cNvPr id="37" name="コネクタ: 曲線 36">
            <a:extLst>
              <a:ext uri="{FF2B5EF4-FFF2-40B4-BE49-F238E27FC236}">
                <a16:creationId xmlns:a16="http://schemas.microsoft.com/office/drawing/2014/main" id="{B3F5E135-81DF-0509-55ED-358EB764194F}"/>
              </a:ext>
            </a:extLst>
          </p:cNvPr>
          <p:cNvCxnSpPr>
            <a:cxnSpLocks/>
            <a:stCxn id="31" idx="0"/>
            <a:endCxn id="32" idx="2"/>
          </p:cNvCxnSpPr>
          <p:nvPr/>
        </p:nvCxnSpPr>
        <p:spPr>
          <a:xfrm rot="5400000" flipH="1" flipV="1">
            <a:off x="8412976" y="2232862"/>
            <a:ext cx="196972" cy="1150594"/>
          </a:xfrm>
          <a:prstGeom prst="curvedConnector3">
            <a:avLst>
              <a:gd name="adj1" fmla="val 50000"/>
            </a:avLst>
          </a:prstGeom>
          <a:ln w="22225">
            <a:solidFill>
              <a:srgbClr val="396685"/>
            </a:solidFill>
          </a:ln>
        </p:spPr>
        <p:style>
          <a:lnRef idx="1">
            <a:schemeClr val="accent1"/>
          </a:lnRef>
          <a:fillRef idx="0">
            <a:schemeClr val="accent1"/>
          </a:fillRef>
          <a:effectRef idx="0">
            <a:schemeClr val="accent1"/>
          </a:effectRef>
          <a:fontRef idx="minor">
            <a:schemeClr val="tx1"/>
          </a:fontRef>
        </p:style>
      </p:cxnSp>
      <p:cxnSp>
        <p:nvCxnSpPr>
          <p:cNvPr id="38" name="コネクタ: 曲線 37">
            <a:extLst>
              <a:ext uri="{FF2B5EF4-FFF2-40B4-BE49-F238E27FC236}">
                <a16:creationId xmlns:a16="http://schemas.microsoft.com/office/drawing/2014/main" id="{9F8BD9AA-62F2-A2A6-4F88-9C3859B919F9}"/>
              </a:ext>
            </a:extLst>
          </p:cNvPr>
          <p:cNvCxnSpPr>
            <a:cxnSpLocks/>
          </p:cNvCxnSpPr>
          <p:nvPr/>
        </p:nvCxnSpPr>
        <p:spPr>
          <a:xfrm rot="5400000" flipH="1" flipV="1">
            <a:off x="8045960" y="2642607"/>
            <a:ext cx="973734" cy="1107867"/>
          </a:xfrm>
          <a:prstGeom prst="curvedConnector3">
            <a:avLst>
              <a:gd name="adj1" fmla="val 49999"/>
            </a:avLst>
          </a:prstGeom>
          <a:ln w="22225">
            <a:solidFill>
              <a:srgbClr val="396685"/>
            </a:solidFill>
          </a:ln>
        </p:spPr>
        <p:style>
          <a:lnRef idx="1">
            <a:schemeClr val="accent1"/>
          </a:lnRef>
          <a:fillRef idx="0">
            <a:schemeClr val="accent1"/>
          </a:fillRef>
          <a:effectRef idx="0">
            <a:schemeClr val="accent1"/>
          </a:effectRef>
          <a:fontRef idx="minor">
            <a:schemeClr val="tx1"/>
          </a:fontRef>
        </p:style>
      </p:cxnSp>
      <p:cxnSp>
        <p:nvCxnSpPr>
          <p:cNvPr id="39" name="コネクタ: 曲線 38">
            <a:extLst>
              <a:ext uri="{FF2B5EF4-FFF2-40B4-BE49-F238E27FC236}">
                <a16:creationId xmlns:a16="http://schemas.microsoft.com/office/drawing/2014/main" id="{74101048-1F17-22D5-ACA2-5C93426553B8}"/>
              </a:ext>
            </a:extLst>
          </p:cNvPr>
          <p:cNvCxnSpPr>
            <a:cxnSpLocks/>
            <a:stCxn id="32" idx="3"/>
            <a:endCxn id="15" idx="0"/>
          </p:cNvCxnSpPr>
          <p:nvPr/>
        </p:nvCxnSpPr>
        <p:spPr>
          <a:xfrm>
            <a:off x="9576248" y="2584983"/>
            <a:ext cx="660882" cy="917041"/>
          </a:xfrm>
          <a:prstGeom prst="curvedConnector2">
            <a:avLst/>
          </a:prstGeom>
          <a:ln w="25400">
            <a:solidFill>
              <a:srgbClr val="396685"/>
            </a:solidFill>
            <a:headEnd type="none"/>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Equation">
                <a:extLst>
                  <a:ext uri="{FF2B5EF4-FFF2-40B4-BE49-F238E27FC236}">
                    <a16:creationId xmlns:a16="http://schemas.microsoft.com/office/drawing/2014/main" id="{0DDF1991-8261-BEC4-C9F0-6BFA2AFFABF9}"/>
                  </a:ext>
                </a:extLst>
              </p:cNvPr>
              <p:cNvSpPr txBox="1"/>
              <p:nvPr/>
            </p:nvSpPr>
            <p:spPr>
              <a:xfrm>
                <a:off x="11286533" y="5592043"/>
                <a:ext cx="321498" cy="276999"/>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h</m:t>
                          </m:r>
                        </m:e>
                        <m:sub>
                          <m:r>
                            <a:rPr lang="en-US" altLang="ja-JP" b="0" i="1" smtClean="0">
                              <a:latin typeface="Cambria Math" panose="02040503050406030204" pitchFamily="18" charset="0"/>
                            </a:rPr>
                            <m:t>𝐺</m:t>
                          </m:r>
                        </m:sub>
                      </m:sSub>
                    </m:oMath>
                  </m:oMathPara>
                </a14:m>
                <a:endParaRPr dirty="0"/>
              </a:p>
            </p:txBody>
          </p:sp>
        </mc:Choice>
        <mc:Fallback xmlns="">
          <p:sp>
            <p:nvSpPr>
              <p:cNvPr id="43" name="Equation">
                <a:extLst>
                  <a:ext uri="{FF2B5EF4-FFF2-40B4-BE49-F238E27FC236}">
                    <a16:creationId xmlns:a16="http://schemas.microsoft.com/office/drawing/2014/main" id="{0DDF1991-8261-BEC4-C9F0-6BFA2AFFABF9}"/>
                  </a:ext>
                </a:extLst>
              </p:cNvPr>
              <p:cNvSpPr txBox="1">
                <a:spLocks noRot="1" noChangeAspect="1" noMove="1" noResize="1" noEditPoints="1" noAdjustHandles="1" noChangeArrowheads="1" noChangeShapeType="1" noTextEdit="1"/>
              </p:cNvSpPr>
              <p:nvPr/>
            </p:nvSpPr>
            <p:spPr>
              <a:xfrm>
                <a:off x="11286533" y="5592043"/>
                <a:ext cx="321498" cy="276999"/>
              </a:xfrm>
              <a:prstGeom prst="rect">
                <a:avLst/>
              </a:prstGeom>
              <a:blipFill>
                <a:blip r:embed="rId5"/>
                <a:stretch>
                  <a:fillRect l="-15094" r="-3774" b="-15217"/>
                </a:stretch>
              </a:blipFill>
              <a:ln w="12700">
                <a:miter lim="400000"/>
              </a:ln>
            </p:spPr>
            <p:txBody>
              <a:bodyPr/>
              <a:lstStyle/>
              <a:p>
                <a:r>
                  <a:rPr lang="ja-JP" altLang="en-US">
                    <a:noFill/>
                  </a:rPr>
                  <a:t> </a:t>
                </a:r>
              </a:p>
            </p:txBody>
          </p:sp>
        </mc:Fallback>
      </mc:AlternateContent>
      <p:grpSp>
        <p:nvGrpSpPr>
          <p:cNvPr id="60" name="グループ化 59">
            <a:extLst>
              <a:ext uri="{FF2B5EF4-FFF2-40B4-BE49-F238E27FC236}">
                <a16:creationId xmlns:a16="http://schemas.microsoft.com/office/drawing/2014/main" id="{B6B84C25-8A58-D4AF-3E4F-9598E3339D39}"/>
              </a:ext>
            </a:extLst>
          </p:cNvPr>
          <p:cNvGrpSpPr/>
          <p:nvPr/>
        </p:nvGrpSpPr>
        <p:grpSpPr>
          <a:xfrm>
            <a:off x="9288263" y="4517670"/>
            <a:ext cx="1746442" cy="650111"/>
            <a:chOff x="9288263" y="4517670"/>
            <a:chExt cx="1746442" cy="650111"/>
          </a:xfrm>
        </p:grpSpPr>
        <mc:AlternateContent xmlns:mc="http://schemas.openxmlformats.org/markup-compatibility/2006" xmlns:a14="http://schemas.microsoft.com/office/drawing/2010/main">
          <mc:Choice Requires="a14">
            <p:sp>
              <p:nvSpPr>
                <p:cNvPr id="40" name="Equation">
                  <a:extLst>
                    <a:ext uri="{FF2B5EF4-FFF2-40B4-BE49-F238E27FC236}">
                      <a16:creationId xmlns:a16="http://schemas.microsoft.com/office/drawing/2014/main" id="{E7512069-520B-B977-2EDE-C8D100D2840A}"/>
                    </a:ext>
                  </a:extLst>
                </p:cNvPr>
                <p:cNvSpPr txBox="1"/>
                <p:nvPr/>
              </p:nvSpPr>
              <p:spPr>
                <a:xfrm>
                  <a:off x="10203448" y="4608863"/>
                  <a:ext cx="196668" cy="26762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sz="1800" i="1">
                                <a:solidFill>
                                  <a:srgbClr val="000000"/>
                                </a:solidFill>
                                <a:latin typeface="Cambria Math" panose="02040503050406030204" pitchFamily="18" charset="0"/>
                              </a:rPr>
                            </m:ctrlPr>
                          </m:sSubSupPr>
                          <m:e>
                            <m:r>
                              <a:rPr sz="1800" i="1">
                                <a:solidFill>
                                  <a:srgbClr val="000000"/>
                                </a:solidFill>
                                <a:latin typeface="Cambria Math" panose="02040503050406030204" pitchFamily="18" charset="0"/>
                              </a:rPr>
                              <m:t>h</m:t>
                            </m:r>
                          </m:e>
                          <m:sub>
                            <m:r>
                              <a:rPr sz="1800" i="1">
                                <a:solidFill>
                                  <a:srgbClr val="000000"/>
                                </a:solidFill>
                                <a:latin typeface="Cambria Math" panose="02040503050406030204" pitchFamily="18" charset="0"/>
                              </a:rPr>
                              <m:t>1</m:t>
                            </m:r>
                          </m:sub>
                          <m:sup>
                            <m:r>
                              <a:rPr sz="1800" i="1">
                                <a:solidFill>
                                  <a:srgbClr val="000000"/>
                                </a:solidFill>
                                <a:latin typeface="Cambria Math" panose="02040503050406030204" pitchFamily="18" charset="0"/>
                              </a:rPr>
                              <m:t>𝑘</m:t>
                            </m:r>
                          </m:sup>
                        </m:sSubSup>
                      </m:oMath>
                    </m:oMathPara>
                  </a14:m>
                  <a:endParaRPr dirty="0"/>
                </a:p>
              </p:txBody>
            </p:sp>
          </mc:Choice>
          <mc:Fallback xmlns="">
            <p:sp>
              <p:nvSpPr>
                <p:cNvPr id="40" name="Equation">
                  <a:extLst>
                    <a:ext uri="{FF2B5EF4-FFF2-40B4-BE49-F238E27FC236}">
                      <a16:creationId xmlns:a16="http://schemas.microsoft.com/office/drawing/2014/main" id="{E7512069-520B-B977-2EDE-C8D100D2840A}"/>
                    </a:ext>
                  </a:extLst>
                </p:cNvPr>
                <p:cNvSpPr txBox="1">
                  <a:spLocks noRot="1" noChangeAspect="1" noMove="1" noResize="1" noEditPoints="1" noAdjustHandles="1" noChangeArrowheads="1" noChangeShapeType="1" noTextEdit="1"/>
                </p:cNvSpPr>
                <p:nvPr/>
              </p:nvSpPr>
              <p:spPr>
                <a:xfrm>
                  <a:off x="10203448" y="4608863"/>
                  <a:ext cx="196668" cy="267623"/>
                </a:xfrm>
                <a:prstGeom prst="rect">
                  <a:avLst/>
                </a:prstGeom>
                <a:blipFill>
                  <a:blip r:embed="rId6"/>
                  <a:stretch>
                    <a:fillRect l="-43750" t="-2273" r="-53125" b="-272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Equation">
                  <a:extLst>
                    <a:ext uri="{FF2B5EF4-FFF2-40B4-BE49-F238E27FC236}">
                      <a16:creationId xmlns:a16="http://schemas.microsoft.com/office/drawing/2014/main" id="{43CF7C25-C299-3E80-6C39-B774E2019422}"/>
                    </a:ext>
                  </a:extLst>
                </p:cNvPr>
                <p:cNvSpPr txBox="1"/>
                <p:nvPr/>
              </p:nvSpPr>
              <p:spPr>
                <a:xfrm>
                  <a:off x="9700593" y="4897886"/>
                  <a:ext cx="206096" cy="269895"/>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sz="1800" i="1">
                                <a:solidFill>
                                  <a:srgbClr val="000000"/>
                                </a:solidFill>
                                <a:latin typeface="Cambria Math" panose="02040503050406030204" pitchFamily="18" charset="0"/>
                              </a:rPr>
                            </m:ctrlPr>
                          </m:sSubSupPr>
                          <m:e>
                            <m:r>
                              <a:rPr sz="1800" i="1">
                                <a:solidFill>
                                  <a:srgbClr val="000000"/>
                                </a:solidFill>
                                <a:latin typeface="Cambria Math" panose="02040503050406030204" pitchFamily="18" charset="0"/>
                              </a:rPr>
                              <m:t>h</m:t>
                            </m:r>
                          </m:e>
                          <m:sub>
                            <m:r>
                              <a:rPr sz="1800" i="1">
                                <a:solidFill>
                                  <a:srgbClr val="000000"/>
                                </a:solidFill>
                                <a:latin typeface="Cambria Math" panose="02040503050406030204" pitchFamily="18" charset="0"/>
                              </a:rPr>
                              <m:t>3</m:t>
                            </m:r>
                          </m:sub>
                          <m:sup>
                            <m:r>
                              <a:rPr sz="1800" i="1">
                                <a:solidFill>
                                  <a:srgbClr val="000000"/>
                                </a:solidFill>
                                <a:latin typeface="Cambria Math" panose="02040503050406030204" pitchFamily="18" charset="0"/>
                              </a:rPr>
                              <m:t>𝑘</m:t>
                            </m:r>
                          </m:sup>
                        </m:sSubSup>
                      </m:oMath>
                    </m:oMathPara>
                  </a14:m>
                  <a:endParaRPr dirty="0"/>
                </a:p>
              </p:txBody>
            </p:sp>
          </mc:Choice>
          <mc:Fallback xmlns="">
            <p:sp>
              <p:nvSpPr>
                <p:cNvPr id="41" name="Equation">
                  <a:extLst>
                    <a:ext uri="{FF2B5EF4-FFF2-40B4-BE49-F238E27FC236}">
                      <a16:creationId xmlns:a16="http://schemas.microsoft.com/office/drawing/2014/main" id="{43CF7C25-C299-3E80-6C39-B774E2019422}"/>
                    </a:ext>
                  </a:extLst>
                </p:cNvPr>
                <p:cNvSpPr txBox="1">
                  <a:spLocks noRot="1" noChangeAspect="1" noMove="1" noResize="1" noEditPoints="1" noAdjustHandles="1" noChangeArrowheads="1" noChangeShapeType="1" noTextEdit="1"/>
                </p:cNvSpPr>
                <p:nvPr/>
              </p:nvSpPr>
              <p:spPr>
                <a:xfrm>
                  <a:off x="9700593" y="4897886"/>
                  <a:ext cx="206096" cy="269895"/>
                </a:xfrm>
                <a:prstGeom prst="rect">
                  <a:avLst/>
                </a:prstGeom>
                <a:blipFill>
                  <a:blip r:embed="rId7"/>
                  <a:stretch>
                    <a:fillRect l="-41176" t="-2222" r="-44118" b="-24444"/>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Equation">
                  <a:extLst>
                    <a:ext uri="{FF2B5EF4-FFF2-40B4-BE49-F238E27FC236}">
                      <a16:creationId xmlns:a16="http://schemas.microsoft.com/office/drawing/2014/main" id="{B4FAAB39-CC6C-6F32-D3A7-5B18A95C4C95}"/>
                    </a:ext>
                  </a:extLst>
                </p:cNvPr>
                <p:cNvSpPr txBox="1"/>
                <p:nvPr/>
              </p:nvSpPr>
              <p:spPr>
                <a:xfrm>
                  <a:off x="9288263" y="4517670"/>
                  <a:ext cx="206882" cy="267623"/>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sz="1800" i="1">
                                <a:solidFill>
                                  <a:srgbClr val="000000"/>
                                </a:solidFill>
                                <a:latin typeface="Cambria Math" panose="02040503050406030204" pitchFamily="18" charset="0"/>
                              </a:rPr>
                            </m:ctrlPr>
                          </m:sSubSupPr>
                          <m:e>
                            <m:r>
                              <a:rPr sz="1800" i="1">
                                <a:solidFill>
                                  <a:srgbClr val="000000"/>
                                </a:solidFill>
                                <a:latin typeface="Cambria Math" panose="02040503050406030204" pitchFamily="18" charset="0"/>
                              </a:rPr>
                              <m:t>h</m:t>
                            </m:r>
                          </m:e>
                          <m:sub>
                            <m:r>
                              <a:rPr sz="1800" i="1">
                                <a:solidFill>
                                  <a:srgbClr val="000000"/>
                                </a:solidFill>
                                <a:latin typeface="Cambria Math" panose="02040503050406030204" pitchFamily="18" charset="0"/>
                              </a:rPr>
                              <m:t>2</m:t>
                            </m:r>
                          </m:sub>
                          <m:sup>
                            <m:r>
                              <a:rPr sz="1800" i="1">
                                <a:solidFill>
                                  <a:srgbClr val="000000"/>
                                </a:solidFill>
                                <a:latin typeface="Cambria Math" panose="02040503050406030204" pitchFamily="18" charset="0"/>
                              </a:rPr>
                              <m:t>𝑘</m:t>
                            </m:r>
                          </m:sup>
                        </m:sSubSup>
                      </m:oMath>
                    </m:oMathPara>
                  </a14:m>
                  <a:endParaRPr dirty="0"/>
                </a:p>
              </p:txBody>
            </p:sp>
          </mc:Choice>
          <mc:Fallback xmlns="">
            <p:sp>
              <p:nvSpPr>
                <p:cNvPr id="42" name="Equation">
                  <a:extLst>
                    <a:ext uri="{FF2B5EF4-FFF2-40B4-BE49-F238E27FC236}">
                      <a16:creationId xmlns:a16="http://schemas.microsoft.com/office/drawing/2014/main" id="{B4FAAB39-CC6C-6F32-D3A7-5B18A95C4C95}"/>
                    </a:ext>
                  </a:extLst>
                </p:cNvPr>
                <p:cNvSpPr txBox="1">
                  <a:spLocks noRot="1" noChangeAspect="1" noMove="1" noResize="1" noEditPoints="1" noAdjustHandles="1" noChangeArrowheads="1" noChangeShapeType="1" noTextEdit="1"/>
                </p:cNvSpPr>
                <p:nvPr/>
              </p:nvSpPr>
              <p:spPr>
                <a:xfrm>
                  <a:off x="9288263" y="4517670"/>
                  <a:ext cx="206882" cy="267623"/>
                </a:xfrm>
                <a:prstGeom prst="rect">
                  <a:avLst/>
                </a:prstGeom>
                <a:blipFill>
                  <a:blip r:embed="rId8"/>
                  <a:stretch>
                    <a:fillRect l="-41176" t="-2273" r="-44118" b="-27273"/>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Equation">
                  <a:extLst>
                    <a:ext uri="{FF2B5EF4-FFF2-40B4-BE49-F238E27FC236}">
                      <a16:creationId xmlns:a16="http://schemas.microsoft.com/office/drawing/2014/main" id="{25E7E51C-9464-2A3C-B4CD-CCF8698621A6}"/>
                    </a:ext>
                  </a:extLst>
                </p:cNvPr>
                <p:cNvSpPr txBox="1"/>
                <p:nvPr/>
              </p:nvSpPr>
              <p:spPr>
                <a:xfrm>
                  <a:off x="10719683" y="4608863"/>
                  <a:ext cx="315022" cy="286810"/>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lang="ar-AE" sz="1800" i="1" smtClean="0">
                                <a:solidFill>
                                  <a:srgbClr val="000000"/>
                                </a:solidFill>
                                <a:latin typeface="Cambria Math" panose="02040503050406030204" pitchFamily="18" charset="0"/>
                              </a:rPr>
                            </m:ctrlPr>
                          </m:sSubSupPr>
                          <m:e>
                            <m:r>
                              <a:rPr lang="ar-AE" sz="1800" i="1">
                                <a:solidFill>
                                  <a:srgbClr val="000000"/>
                                </a:solidFill>
                                <a:latin typeface="Cambria Math" panose="02040503050406030204" pitchFamily="18" charset="0"/>
                              </a:rPr>
                              <m:t>h</m:t>
                            </m:r>
                          </m:e>
                          <m:sub>
                            <m:r>
                              <a:rPr lang="ar-AE" sz="1800" b="0" i="1" smtClean="0">
                                <a:solidFill>
                                  <a:srgbClr val="000000"/>
                                </a:solidFill>
                                <a:latin typeface="Cambria Math" panose="02040503050406030204" pitchFamily="18" charset="0"/>
                              </a:rPr>
                              <m:t>4</m:t>
                            </m:r>
                          </m:sub>
                          <m:sup>
                            <m:r>
                              <a:rPr lang="ar-AE" sz="1800" i="1">
                                <a:solidFill>
                                  <a:srgbClr val="000000"/>
                                </a:solidFill>
                                <a:latin typeface="Cambria Math" panose="02040503050406030204" pitchFamily="18" charset="0"/>
                              </a:rPr>
                              <m:t>𝑘</m:t>
                            </m:r>
                          </m:sup>
                        </m:sSubSup>
                      </m:oMath>
                    </m:oMathPara>
                  </a14:m>
                  <a:endParaRPr dirty="0"/>
                </a:p>
              </p:txBody>
            </p:sp>
          </mc:Choice>
          <mc:Fallback xmlns="">
            <p:sp>
              <p:nvSpPr>
                <p:cNvPr id="44" name="Equation">
                  <a:extLst>
                    <a:ext uri="{FF2B5EF4-FFF2-40B4-BE49-F238E27FC236}">
                      <a16:creationId xmlns:a16="http://schemas.microsoft.com/office/drawing/2014/main" id="{25E7E51C-9464-2A3C-B4CD-CCF8698621A6}"/>
                    </a:ext>
                  </a:extLst>
                </p:cNvPr>
                <p:cNvSpPr txBox="1">
                  <a:spLocks noRot="1" noChangeAspect="1" noMove="1" noResize="1" noEditPoints="1" noAdjustHandles="1" noChangeArrowheads="1" noChangeShapeType="1" noTextEdit="1"/>
                </p:cNvSpPr>
                <p:nvPr/>
              </p:nvSpPr>
              <p:spPr>
                <a:xfrm>
                  <a:off x="10719683" y="4608863"/>
                  <a:ext cx="315022" cy="286810"/>
                </a:xfrm>
                <a:prstGeom prst="rect">
                  <a:avLst/>
                </a:prstGeom>
                <a:blipFill>
                  <a:blip r:embed="rId9"/>
                  <a:stretch>
                    <a:fillRect l="-15385" t="-2128" r="-5769" b="-19149"/>
                  </a:stretch>
                </a:blipFill>
                <a:ln w="12700">
                  <a:miter lim="400000"/>
                </a:ln>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5" name="Equation">
                <a:extLst>
                  <a:ext uri="{FF2B5EF4-FFF2-40B4-BE49-F238E27FC236}">
                    <a16:creationId xmlns:a16="http://schemas.microsoft.com/office/drawing/2014/main" id="{19D9E075-2B9B-FBD0-6A02-154F8D4206F8}"/>
                  </a:ext>
                </a:extLst>
              </p:cNvPr>
              <p:cNvSpPr txBox="1"/>
              <p:nvPr/>
            </p:nvSpPr>
            <p:spPr>
              <a:xfrm>
                <a:off x="7760396" y="4796517"/>
                <a:ext cx="534634" cy="287386"/>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lang="ar-AE" sz="1800" i="1" smtClean="0">
                              <a:solidFill>
                                <a:srgbClr val="000000"/>
                              </a:solidFill>
                              <a:latin typeface="Cambria Math" panose="02040503050406030204" pitchFamily="18" charset="0"/>
                            </a:rPr>
                          </m:ctrlPr>
                        </m:sSubSupPr>
                        <m:e>
                          <m:r>
                            <a:rPr lang="ar-AE" sz="1800" i="1">
                              <a:solidFill>
                                <a:srgbClr val="000000"/>
                              </a:solidFill>
                              <a:latin typeface="Cambria Math" panose="02040503050406030204" pitchFamily="18" charset="0"/>
                            </a:rPr>
                            <m:t>h</m:t>
                          </m:r>
                        </m:e>
                        <m:sub>
                          <m:r>
                            <a:rPr lang="ar-AE" sz="1800" i="1">
                              <a:solidFill>
                                <a:srgbClr val="000000"/>
                              </a:solidFill>
                              <a:latin typeface="Cambria Math" panose="02040503050406030204" pitchFamily="18" charset="0"/>
                            </a:rPr>
                            <m:t>1</m:t>
                          </m:r>
                        </m:sub>
                        <m:sup>
                          <m:r>
                            <a:rPr lang="ar-AE" sz="1800" i="1">
                              <a:solidFill>
                                <a:srgbClr val="000000"/>
                              </a:solidFill>
                              <a:latin typeface="Cambria Math" panose="02040503050406030204" pitchFamily="18" charset="0"/>
                            </a:rPr>
                            <m:t>𝑘</m:t>
                          </m:r>
                          <m:r>
                            <a:rPr lang="ar-AE"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1</m:t>
                          </m:r>
                        </m:sup>
                      </m:sSubSup>
                    </m:oMath>
                  </m:oMathPara>
                </a14:m>
                <a:endParaRPr dirty="0"/>
              </a:p>
            </p:txBody>
          </p:sp>
        </mc:Choice>
        <mc:Fallback xmlns="">
          <p:sp>
            <p:nvSpPr>
              <p:cNvPr id="45" name="Equation">
                <a:extLst>
                  <a:ext uri="{FF2B5EF4-FFF2-40B4-BE49-F238E27FC236}">
                    <a16:creationId xmlns:a16="http://schemas.microsoft.com/office/drawing/2014/main" id="{19D9E075-2B9B-FBD0-6A02-154F8D4206F8}"/>
                  </a:ext>
                </a:extLst>
              </p:cNvPr>
              <p:cNvSpPr txBox="1">
                <a:spLocks noRot="1" noChangeAspect="1" noMove="1" noResize="1" noEditPoints="1" noAdjustHandles="1" noChangeArrowheads="1" noChangeShapeType="1" noTextEdit="1"/>
              </p:cNvSpPr>
              <p:nvPr/>
            </p:nvSpPr>
            <p:spPr>
              <a:xfrm>
                <a:off x="7760396" y="4796517"/>
                <a:ext cx="534634" cy="287386"/>
              </a:xfrm>
              <a:prstGeom prst="rect">
                <a:avLst/>
              </a:prstGeom>
              <a:blipFill>
                <a:blip r:embed="rId10"/>
                <a:stretch>
                  <a:fillRect l="-9091" t="-2128" r="-3409" b="-17021"/>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Equation">
                <a:extLst>
                  <a:ext uri="{FF2B5EF4-FFF2-40B4-BE49-F238E27FC236}">
                    <a16:creationId xmlns:a16="http://schemas.microsoft.com/office/drawing/2014/main" id="{CAF9521A-4DC3-F6F5-E681-8E5EAA81EEFE}"/>
                  </a:ext>
                </a:extLst>
              </p:cNvPr>
              <p:cNvSpPr txBox="1"/>
              <p:nvPr/>
            </p:nvSpPr>
            <p:spPr>
              <a:xfrm>
                <a:off x="7219441" y="5077920"/>
                <a:ext cx="534634" cy="289375"/>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lang="ar-AE" sz="1800" i="1" smtClean="0">
                              <a:solidFill>
                                <a:srgbClr val="000000"/>
                              </a:solidFill>
                              <a:latin typeface="Cambria Math" panose="02040503050406030204" pitchFamily="18" charset="0"/>
                            </a:rPr>
                          </m:ctrlPr>
                        </m:sSubSupPr>
                        <m:e>
                          <m:r>
                            <a:rPr lang="ar-AE" sz="1800" i="1">
                              <a:solidFill>
                                <a:srgbClr val="000000"/>
                              </a:solidFill>
                              <a:latin typeface="Cambria Math" panose="02040503050406030204" pitchFamily="18" charset="0"/>
                            </a:rPr>
                            <m:t>h</m:t>
                          </m:r>
                        </m:e>
                        <m:sub>
                          <m:r>
                            <a:rPr lang="ar-AE" sz="1800" i="1">
                              <a:solidFill>
                                <a:srgbClr val="000000"/>
                              </a:solidFill>
                              <a:latin typeface="Cambria Math" panose="02040503050406030204" pitchFamily="18" charset="0"/>
                            </a:rPr>
                            <m:t>3</m:t>
                          </m:r>
                        </m:sub>
                        <m:sup>
                          <m:r>
                            <a:rPr lang="ar-AE" sz="1800" i="1">
                              <a:solidFill>
                                <a:srgbClr val="000000"/>
                              </a:solidFill>
                              <a:latin typeface="Cambria Math" panose="02040503050406030204" pitchFamily="18" charset="0"/>
                            </a:rPr>
                            <m:t>𝑘</m:t>
                          </m:r>
                          <m:r>
                            <a:rPr lang="ar-AE"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1</m:t>
                          </m:r>
                        </m:sup>
                      </m:sSubSup>
                    </m:oMath>
                  </m:oMathPara>
                </a14:m>
                <a:endParaRPr dirty="0"/>
              </a:p>
            </p:txBody>
          </p:sp>
        </mc:Choice>
        <mc:Fallback xmlns="">
          <p:sp>
            <p:nvSpPr>
              <p:cNvPr id="46" name="Equation">
                <a:extLst>
                  <a:ext uri="{FF2B5EF4-FFF2-40B4-BE49-F238E27FC236}">
                    <a16:creationId xmlns:a16="http://schemas.microsoft.com/office/drawing/2014/main" id="{CAF9521A-4DC3-F6F5-E681-8E5EAA81EEFE}"/>
                  </a:ext>
                </a:extLst>
              </p:cNvPr>
              <p:cNvSpPr txBox="1">
                <a:spLocks noRot="1" noChangeAspect="1" noMove="1" noResize="1" noEditPoints="1" noAdjustHandles="1" noChangeArrowheads="1" noChangeShapeType="1" noTextEdit="1"/>
              </p:cNvSpPr>
              <p:nvPr/>
            </p:nvSpPr>
            <p:spPr>
              <a:xfrm>
                <a:off x="7219441" y="5077920"/>
                <a:ext cx="534634" cy="289375"/>
              </a:xfrm>
              <a:prstGeom prst="rect">
                <a:avLst/>
              </a:prstGeom>
              <a:blipFill>
                <a:blip r:embed="rId11"/>
                <a:stretch>
                  <a:fillRect l="-9091" t="-2128" r="-3409" b="-17021"/>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Equation">
                <a:extLst>
                  <a:ext uri="{FF2B5EF4-FFF2-40B4-BE49-F238E27FC236}">
                    <a16:creationId xmlns:a16="http://schemas.microsoft.com/office/drawing/2014/main" id="{37FBF220-CE5A-FCB8-F35E-23AEDFDC6F58}"/>
                  </a:ext>
                </a:extLst>
              </p:cNvPr>
              <p:cNvSpPr txBox="1"/>
              <p:nvPr/>
            </p:nvSpPr>
            <p:spPr>
              <a:xfrm>
                <a:off x="6793776" y="4644364"/>
                <a:ext cx="534634" cy="287964"/>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lang="ar-AE" sz="1800" i="1" smtClean="0">
                              <a:solidFill>
                                <a:srgbClr val="000000"/>
                              </a:solidFill>
                              <a:latin typeface="Cambria Math" panose="02040503050406030204" pitchFamily="18" charset="0"/>
                            </a:rPr>
                          </m:ctrlPr>
                        </m:sSubSupPr>
                        <m:e>
                          <m:r>
                            <a:rPr lang="ar-AE" sz="1800" i="1">
                              <a:solidFill>
                                <a:srgbClr val="000000"/>
                              </a:solidFill>
                              <a:latin typeface="Cambria Math" panose="02040503050406030204" pitchFamily="18" charset="0"/>
                            </a:rPr>
                            <m:t>h</m:t>
                          </m:r>
                        </m:e>
                        <m:sub>
                          <m:r>
                            <a:rPr lang="ar-AE" sz="1800" i="1">
                              <a:solidFill>
                                <a:srgbClr val="000000"/>
                              </a:solidFill>
                              <a:latin typeface="Cambria Math" panose="02040503050406030204" pitchFamily="18" charset="0"/>
                            </a:rPr>
                            <m:t>2</m:t>
                          </m:r>
                        </m:sub>
                        <m:sup>
                          <m:r>
                            <a:rPr lang="ar-AE" sz="1800" i="1">
                              <a:solidFill>
                                <a:srgbClr val="000000"/>
                              </a:solidFill>
                              <a:latin typeface="Cambria Math" panose="02040503050406030204" pitchFamily="18" charset="0"/>
                            </a:rPr>
                            <m:t>𝑘</m:t>
                          </m:r>
                          <m:r>
                            <a:rPr lang="ar-AE"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1</m:t>
                          </m:r>
                        </m:sup>
                      </m:sSubSup>
                    </m:oMath>
                  </m:oMathPara>
                </a14:m>
                <a:endParaRPr dirty="0"/>
              </a:p>
            </p:txBody>
          </p:sp>
        </mc:Choice>
        <mc:Fallback xmlns="">
          <p:sp>
            <p:nvSpPr>
              <p:cNvPr id="47" name="Equation">
                <a:extLst>
                  <a:ext uri="{FF2B5EF4-FFF2-40B4-BE49-F238E27FC236}">
                    <a16:creationId xmlns:a16="http://schemas.microsoft.com/office/drawing/2014/main" id="{37FBF220-CE5A-FCB8-F35E-23AEDFDC6F58}"/>
                  </a:ext>
                </a:extLst>
              </p:cNvPr>
              <p:cNvSpPr txBox="1">
                <a:spLocks noRot="1" noChangeAspect="1" noMove="1" noResize="1" noEditPoints="1" noAdjustHandles="1" noChangeArrowheads="1" noChangeShapeType="1" noTextEdit="1"/>
              </p:cNvSpPr>
              <p:nvPr/>
            </p:nvSpPr>
            <p:spPr>
              <a:xfrm>
                <a:off x="6793776" y="4644364"/>
                <a:ext cx="534634" cy="287964"/>
              </a:xfrm>
              <a:prstGeom prst="rect">
                <a:avLst/>
              </a:prstGeom>
              <a:blipFill>
                <a:blip r:embed="rId12"/>
                <a:stretch>
                  <a:fillRect l="-9091" t="-2128" r="-3409" b="-17021"/>
                </a:stretch>
              </a:blipFill>
              <a:ln w="12700">
                <a:miter lim="4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Equation">
                <a:extLst>
                  <a:ext uri="{FF2B5EF4-FFF2-40B4-BE49-F238E27FC236}">
                    <a16:creationId xmlns:a16="http://schemas.microsoft.com/office/drawing/2014/main" id="{60063027-E259-3CAD-28EA-2B8652F3A6DD}"/>
                  </a:ext>
                </a:extLst>
              </p:cNvPr>
              <p:cNvSpPr txBox="1"/>
              <p:nvPr/>
            </p:nvSpPr>
            <p:spPr>
              <a:xfrm>
                <a:off x="8291871" y="4804137"/>
                <a:ext cx="534634" cy="286810"/>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Sup>
                        <m:sSubSupPr>
                          <m:ctrlPr>
                            <a:rPr lang="ar-AE" sz="1800" i="1" smtClean="0">
                              <a:solidFill>
                                <a:srgbClr val="000000"/>
                              </a:solidFill>
                              <a:latin typeface="Cambria Math" panose="02040503050406030204" pitchFamily="18" charset="0"/>
                            </a:rPr>
                          </m:ctrlPr>
                        </m:sSubSupPr>
                        <m:e>
                          <m:r>
                            <a:rPr lang="ar-AE" sz="1800" i="1">
                              <a:solidFill>
                                <a:srgbClr val="000000"/>
                              </a:solidFill>
                              <a:latin typeface="Cambria Math" panose="02040503050406030204" pitchFamily="18" charset="0"/>
                            </a:rPr>
                            <m:t>h</m:t>
                          </m:r>
                        </m:e>
                        <m:sub>
                          <m:r>
                            <a:rPr lang="ar-AE" sz="1800" b="0" i="1" smtClean="0">
                              <a:solidFill>
                                <a:srgbClr val="000000"/>
                              </a:solidFill>
                              <a:latin typeface="Cambria Math" panose="02040503050406030204" pitchFamily="18" charset="0"/>
                            </a:rPr>
                            <m:t>4</m:t>
                          </m:r>
                        </m:sub>
                        <m:sup>
                          <m:r>
                            <a:rPr lang="ar-AE" sz="1800" i="1">
                              <a:solidFill>
                                <a:srgbClr val="000000"/>
                              </a:solidFill>
                              <a:latin typeface="Cambria Math" panose="02040503050406030204" pitchFamily="18" charset="0"/>
                            </a:rPr>
                            <m:t>𝑘</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1</m:t>
                          </m:r>
                        </m:sup>
                      </m:sSubSup>
                    </m:oMath>
                  </m:oMathPara>
                </a14:m>
                <a:endParaRPr dirty="0"/>
              </a:p>
            </p:txBody>
          </p:sp>
        </mc:Choice>
        <mc:Fallback xmlns="">
          <p:sp>
            <p:nvSpPr>
              <p:cNvPr id="48" name="Equation">
                <a:extLst>
                  <a:ext uri="{FF2B5EF4-FFF2-40B4-BE49-F238E27FC236}">
                    <a16:creationId xmlns:a16="http://schemas.microsoft.com/office/drawing/2014/main" id="{60063027-E259-3CAD-28EA-2B8652F3A6DD}"/>
                  </a:ext>
                </a:extLst>
              </p:cNvPr>
              <p:cNvSpPr txBox="1">
                <a:spLocks noRot="1" noChangeAspect="1" noMove="1" noResize="1" noEditPoints="1" noAdjustHandles="1" noChangeArrowheads="1" noChangeShapeType="1" noTextEdit="1"/>
              </p:cNvSpPr>
              <p:nvPr/>
            </p:nvSpPr>
            <p:spPr>
              <a:xfrm>
                <a:off x="8291871" y="4804137"/>
                <a:ext cx="534634" cy="286810"/>
              </a:xfrm>
              <a:prstGeom prst="rect">
                <a:avLst/>
              </a:prstGeom>
              <a:blipFill>
                <a:blip r:embed="rId13"/>
                <a:stretch>
                  <a:fillRect l="-9091" t="-2128" r="-3409" b="-19149"/>
                </a:stretch>
              </a:blipFill>
              <a:ln w="12700">
                <a:miter lim="400000"/>
              </a:ln>
            </p:spPr>
            <p:txBody>
              <a:bodyPr/>
              <a:lstStyle/>
              <a:p>
                <a:r>
                  <a:rPr lang="ja-JP" altLang="en-US">
                    <a:noFill/>
                  </a:rPr>
                  <a:t> </a:t>
                </a:r>
              </a:p>
            </p:txBody>
          </p:sp>
        </mc:Fallback>
      </mc:AlternateContent>
      <p:sp>
        <p:nvSpPr>
          <p:cNvPr id="49" name="矢印: 右 48">
            <a:extLst>
              <a:ext uri="{FF2B5EF4-FFF2-40B4-BE49-F238E27FC236}">
                <a16:creationId xmlns:a16="http://schemas.microsoft.com/office/drawing/2014/main" id="{A2C6D627-586E-7DCA-AC3F-4136BBCDCD26}"/>
              </a:ext>
            </a:extLst>
          </p:cNvPr>
          <p:cNvSpPr/>
          <p:nvPr/>
        </p:nvSpPr>
        <p:spPr>
          <a:xfrm>
            <a:off x="10731552" y="5415403"/>
            <a:ext cx="408386" cy="266823"/>
          </a:xfrm>
          <a:prstGeom prst="rightArrow">
            <a:avLst>
              <a:gd name="adj1" fmla="val 35414"/>
              <a:gd name="adj2" fmla="val 50000"/>
            </a:avLst>
          </a:prstGeom>
          <a:noFill/>
          <a:ln>
            <a:solidFill>
              <a:srgbClr val="425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コネクタ: 曲線 49">
            <a:extLst>
              <a:ext uri="{FF2B5EF4-FFF2-40B4-BE49-F238E27FC236}">
                <a16:creationId xmlns:a16="http://schemas.microsoft.com/office/drawing/2014/main" id="{0C3F9E51-CE31-978E-295E-20BFCDE0FBAD}"/>
              </a:ext>
            </a:extLst>
          </p:cNvPr>
          <p:cNvCxnSpPr>
            <a:cxnSpLocks/>
            <a:stCxn id="33" idx="0"/>
            <a:endCxn id="42" idx="2"/>
          </p:cNvCxnSpPr>
          <p:nvPr/>
        </p:nvCxnSpPr>
        <p:spPr>
          <a:xfrm rot="16200000" flipV="1">
            <a:off x="9422936" y="4754062"/>
            <a:ext cx="659585" cy="722047"/>
          </a:xfrm>
          <a:prstGeom prst="curvedConnector3">
            <a:avLst>
              <a:gd name="adj1" fmla="val 22274"/>
            </a:avLst>
          </a:prstGeom>
          <a:ln w="22225">
            <a:solidFill>
              <a:srgbClr val="425F5A"/>
            </a:solidFill>
          </a:ln>
        </p:spPr>
        <p:style>
          <a:lnRef idx="1">
            <a:schemeClr val="accent1"/>
          </a:lnRef>
          <a:fillRef idx="0">
            <a:schemeClr val="accent1"/>
          </a:fillRef>
          <a:effectRef idx="0">
            <a:schemeClr val="accent1"/>
          </a:effectRef>
          <a:fontRef idx="minor">
            <a:schemeClr val="tx1"/>
          </a:fontRef>
        </p:style>
      </p:cxnSp>
      <p:cxnSp>
        <p:nvCxnSpPr>
          <p:cNvPr id="51" name="コネクタ: 曲線 50">
            <a:extLst>
              <a:ext uri="{FF2B5EF4-FFF2-40B4-BE49-F238E27FC236}">
                <a16:creationId xmlns:a16="http://schemas.microsoft.com/office/drawing/2014/main" id="{5E2F6428-385D-2B96-764F-0518A3C6A81A}"/>
              </a:ext>
            </a:extLst>
          </p:cNvPr>
          <p:cNvCxnSpPr>
            <a:cxnSpLocks/>
            <a:stCxn id="33" idx="0"/>
            <a:endCxn id="41" idx="2"/>
          </p:cNvCxnSpPr>
          <p:nvPr/>
        </p:nvCxnSpPr>
        <p:spPr>
          <a:xfrm rot="16200000" flipV="1">
            <a:off x="9820148" y="5151275"/>
            <a:ext cx="277097" cy="310110"/>
          </a:xfrm>
          <a:prstGeom prst="curvedConnector3">
            <a:avLst>
              <a:gd name="adj1" fmla="val 50000"/>
            </a:avLst>
          </a:prstGeom>
          <a:ln w="22225">
            <a:solidFill>
              <a:srgbClr val="425F5A"/>
            </a:solidFill>
          </a:ln>
        </p:spPr>
        <p:style>
          <a:lnRef idx="1">
            <a:schemeClr val="accent1"/>
          </a:lnRef>
          <a:fillRef idx="0">
            <a:schemeClr val="accent1"/>
          </a:fillRef>
          <a:effectRef idx="0">
            <a:schemeClr val="accent1"/>
          </a:effectRef>
          <a:fontRef idx="minor">
            <a:schemeClr val="tx1"/>
          </a:fontRef>
        </p:style>
      </p:cxnSp>
      <p:cxnSp>
        <p:nvCxnSpPr>
          <p:cNvPr id="52" name="コネクタ: 曲線 51">
            <a:extLst>
              <a:ext uri="{FF2B5EF4-FFF2-40B4-BE49-F238E27FC236}">
                <a16:creationId xmlns:a16="http://schemas.microsoft.com/office/drawing/2014/main" id="{4ED780F3-DC30-DA88-12AE-570C7A406AAC}"/>
              </a:ext>
            </a:extLst>
          </p:cNvPr>
          <p:cNvCxnSpPr>
            <a:cxnSpLocks/>
            <a:stCxn id="33" idx="0"/>
            <a:endCxn id="40" idx="2"/>
          </p:cNvCxnSpPr>
          <p:nvPr/>
        </p:nvCxnSpPr>
        <p:spPr>
          <a:xfrm rot="5400000" flipH="1" flipV="1">
            <a:off x="9923570" y="5066667"/>
            <a:ext cx="568392" cy="188031"/>
          </a:xfrm>
          <a:prstGeom prst="curvedConnector3">
            <a:avLst>
              <a:gd name="adj1" fmla="val 50000"/>
            </a:avLst>
          </a:prstGeom>
          <a:ln w="22225">
            <a:solidFill>
              <a:srgbClr val="425F5A"/>
            </a:solidFill>
          </a:ln>
        </p:spPr>
        <p:style>
          <a:lnRef idx="1">
            <a:schemeClr val="accent1"/>
          </a:lnRef>
          <a:fillRef idx="0">
            <a:schemeClr val="accent1"/>
          </a:fillRef>
          <a:effectRef idx="0">
            <a:schemeClr val="accent1"/>
          </a:effectRef>
          <a:fontRef idx="minor">
            <a:schemeClr val="tx1"/>
          </a:fontRef>
        </p:style>
      </p:cxnSp>
      <p:cxnSp>
        <p:nvCxnSpPr>
          <p:cNvPr id="53" name="コネクタ: 曲線 52">
            <a:extLst>
              <a:ext uri="{FF2B5EF4-FFF2-40B4-BE49-F238E27FC236}">
                <a16:creationId xmlns:a16="http://schemas.microsoft.com/office/drawing/2014/main" id="{6B6EB644-2DA3-C2F4-A27D-E4ED97351948}"/>
              </a:ext>
            </a:extLst>
          </p:cNvPr>
          <p:cNvCxnSpPr>
            <a:cxnSpLocks/>
            <a:stCxn id="33" idx="0"/>
            <a:endCxn id="44" idx="2"/>
          </p:cNvCxnSpPr>
          <p:nvPr/>
        </p:nvCxnSpPr>
        <p:spPr>
          <a:xfrm rot="5400000" flipH="1" flipV="1">
            <a:off x="10220870" y="4788555"/>
            <a:ext cx="549205" cy="763443"/>
          </a:xfrm>
          <a:prstGeom prst="curvedConnector3">
            <a:avLst>
              <a:gd name="adj1" fmla="val 50000"/>
            </a:avLst>
          </a:prstGeom>
          <a:ln w="22225">
            <a:solidFill>
              <a:srgbClr val="425F5A"/>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E7EBE7CB-8A7B-0E2E-678C-FA3E45AE2A97}"/>
              </a:ext>
            </a:extLst>
          </p:cNvPr>
          <p:cNvSpPr txBox="1"/>
          <p:nvPr/>
        </p:nvSpPr>
        <p:spPr>
          <a:xfrm>
            <a:off x="867281" y="2675812"/>
            <a:ext cx="5319031" cy="461665"/>
          </a:xfrm>
          <a:prstGeom prst="rect">
            <a:avLst/>
          </a:prstGeom>
          <a:noFill/>
        </p:spPr>
        <p:txBody>
          <a:bodyPr wrap="square" rtlCol="0">
            <a:spAutoFit/>
          </a:bodyPr>
          <a:lstStyle/>
          <a:p>
            <a:r>
              <a:rPr kumimoji="1" lang="en-US" altLang="ja-JP" sz="2400" dirty="0">
                <a:latin typeface="Calibri" panose="020F0502020204030204" pitchFamily="34" charset="0"/>
                <a:cs typeface="Calibri" panose="020F0502020204030204" pitchFamily="34" charset="0"/>
              </a:rPr>
              <a:t>Aggregate features of neighboring nodes</a:t>
            </a:r>
            <a:endParaRPr kumimoji="1" lang="ja-JP" altLang="en-US" sz="2400" dirty="0"/>
          </a:p>
        </p:txBody>
      </p:sp>
      <p:sp>
        <p:nvSpPr>
          <p:cNvPr id="56" name="テキスト ボックス 55">
            <a:extLst>
              <a:ext uri="{FF2B5EF4-FFF2-40B4-BE49-F238E27FC236}">
                <a16:creationId xmlns:a16="http://schemas.microsoft.com/office/drawing/2014/main" id="{E573D8B5-E883-3CCF-4FF4-9F8B716503AE}"/>
              </a:ext>
            </a:extLst>
          </p:cNvPr>
          <p:cNvSpPr txBox="1"/>
          <p:nvPr/>
        </p:nvSpPr>
        <p:spPr>
          <a:xfrm>
            <a:off x="866341" y="3595131"/>
            <a:ext cx="5452078" cy="830997"/>
          </a:xfrm>
          <a:prstGeom prst="rect">
            <a:avLst/>
          </a:prstGeom>
          <a:noFill/>
        </p:spPr>
        <p:txBody>
          <a:bodyPr wrap="square" rtlCol="0">
            <a:spAutoFit/>
          </a:bodyPr>
          <a:lstStyle/>
          <a:p>
            <a:r>
              <a:rPr lang="en-US" altLang="ja-JP" sz="2400" dirty="0">
                <a:latin typeface="Calibri" panose="020F0502020204030204" pitchFamily="34" charset="0"/>
                <a:cs typeface="Calibri" panose="020F0502020204030204" pitchFamily="34" charset="0"/>
              </a:rPr>
              <a:t>Update the features of the node to be updated using the neighboring nodes</a:t>
            </a:r>
            <a:endParaRPr kumimoji="1" lang="ja-JP" altLang="en-US" sz="2400" dirty="0"/>
          </a:p>
        </p:txBody>
      </p:sp>
      <p:sp>
        <p:nvSpPr>
          <p:cNvPr id="57" name="テキスト ボックス 56">
            <a:extLst>
              <a:ext uri="{FF2B5EF4-FFF2-40B4-BE49-F238E27FC236}">
                <a16:creationId xmlns:a16="http://schemas.microsoft.com/office/drawing/2014/main" id="{BCE74F6C-A758-09BD-BEF6-B8426793E3E2}"/>
              </a:ext>
            </a:extLst>
          </p:cNvPr>
          <p:cNvSpPr txBox="1"/>
          <p:nvPr/>
        </p:nvSpPr>
        <p:spPr>
          <a:xfrm>
            <a:off x="855225" y="4977424"/>
            <a:ext cx="5814037" cy="830997"/>
          </a:xfrm>
          <a:prstGeom prst="rect">
            <a:avLst/>
          </a:prstGeom>
          <a:noFill/>
        </p:spPr>
        <p:txBody>
          <a:bodyPr wrap="square" rtlCol="0">
            <a:spAutoFit/>
          </a:bodyPr>
          <a:lstStyle/>
          <a:p>
            <a:r>
              <a:rPr lang="en-US" altLang="ja-JP" sz="2400" dirty="0">
                <a:latin typeface="Calibri" panose="020F0502020204030204" pitchFamily="34" charset="0"/>
                <a:cs typeface="Calibri" panose="020F0502020204030204" pitchFamily="34" charset="0"/>
              </a:rPr>
              <a:t>Obtain a representation of the entire graph </a:t>
            </a:r>
            <a:br>
              <a:rPr lang="en-US" altLang="ja-JP" sz="2400" dirty="0">
                <a:latin typeface="Calibri" panose="020F0502020204030204" pitchFamily="34" charset="0"/>
                <a:cs typeface="Calibri" panose="020F0502020204030204" pitchFamily="34" charset="0"/>
              </a:rPr>
            </a:br>
            <a:r>
              <a:rPr lang="en-US" altLang="ja-JP" sz="2400" dirty="0">
                <a:latin typeface="Calibri" panose="020F0502020204030204" pitchFamily="34" charset="0"/>
                <a:cs typeface="Calibri" panose="020F0502020204030204" pitchFamily="34" charset="0"/>
              </a:rPr>
              <a:t>from the nodes in the graph</a:t>
            </a:r>
          </a:p>
        </p:txBody>
      </p:sp>
      <p:sp>
        <p:nvSpPr>
          <p:cNvPr id="58" name="テキスト ボックス 57">
            <a:extLst>
              <a:ext uri="{FF2B5EF4-FFF2-40B4-BE49-F238E27FC236}">
                <a16:creationId xmlns:a16="http://schemas.microsoft.com/office/drawing/2014/main" id="{DA33E378-5996-0A8F-B19F-BBC37440ED52}"/>
              </a:ext>
            </a:extLst>
          </p:cNvPr>
          <p:cNvSpPr txBox="1"/>
          <p:nvPr/>
        </p:nvSpPr>
        <p:spPr>
          <a:xfrm>
            <a:off x="10060424" y="2586425"/>
            <a:ext cx="974282" cy="369332"/>
          </a:xfrm>
          <a:prstGeom prst="rect">
            <a:avLst/>
          </a:prstGeom>
          <a:noFill/>
        </p:spPr>
        <p:txBody>
          <a:bodyPr wrap="square" rtlCol="0">
            <a:spAutoFit/>
          </a:bodyPr>
          <a:lstStyle/>
          <a:p>
            <a:r>
              <a:rPr lang="en-US" altLang="ja-JP" dirty="0">
                <a:latin typeface="Calibri" panose="020F0502020204030204" pitchFamily="34" charset="0"/>
                <a:cs typeface="Calibri" panose="020F0502020204030204" pitchFamily="34" charset="0"/>
              </a:rPr>
              <a:t>update</a:t>
            </a:r>
            <a:endParaRPr kumimoji="1" lang="ja-JP" altLang="en-US" sz="2400" dirty="0"/>
          </a:p>
        </p:txBody>
      </p:sp>
    </p:spTree>
    <p:extLst>
      <p:ext uri="{BB962C8B-B14F-4D97-AF65-F5344CB8AC3E}">
        <p14:creationId xmlns:p14="http://schemas.microsoft.com/office/powerpoint/2010/main" val="303193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par>
                                <p:cTn id="25" presetID="22" presetClass="entr" presetSubtype="8"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up)">
                                      <p:cBhvr>
                                        <p:cTn id="40" dur="500"/>
                                        <p:tgtEl>
                                          <p:spTgt spid="5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22" presetClass="entr" presetSubtype="1"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500"/>
                                        <p:tgtEl>
                                          <p:spTgt spid="51"/>
                                        </p:tgtEl>
                                      </p:cBhvr>
                                    </p:animEffect>
                                  </p:childTnLst>
                                </p:cTn>
                              </p:par>
                              <p:par>
                                <p:cTn id="68" presetID="22" presetClass="entr" presetSubtype="1"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up)">
                                      <p:cBhvr>
                                        <p:cTn id="70" dur="500"/>
                                        <p:tgtEl>
                                          <p:spTgt spid="52"/>
                                        </p:tgtEl>
                                      </p:cBhvr>
                                    </p:animEffect>
                                  </p:childTnLst>
                                </p:cTn>
                              </p:par>
                              <p:par>
                                <p:cTn id="71" presetID="22" presetClass="entr" presetSubtype="1"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up)">
                                      <p:cBhvr>
                                        <p:cTn id="73" dur="500"/>
                                        <p:tgtEl>
                                          <p:spTgt spid="53"/>
                                        </p:tgtEl>
                                      </p:cBhvr>
                                    </p:animEffect>
                                  </p:childTnLst>
                                </p:cTn>
                              </p:par>
                              <p:par>
                                <p:cTn id="74" presetID="22" presetClass="entr" presetSubtype="1"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up)">
                                      <p:cBhvr>
                                        <p:cTn id="76" dur="500"/>
                                        <p:tgtEl>
                                          <p:spTgt spid="5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up)">
                                      <p:cBhvr>
                                        <p:cTn id="79" dur="500"/>
                                        <p:tgtEl>
                                          <p:spTgt spid="3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3" grpId="0" animBg="1"/>
      <p:bldP spid="49" grpId="0" animBg="1"/>
      <p:bldP spid="55" grpId="0"/>
      <p:bldP spid="56" grpId="0"/>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63C111-EA3B-428E-BA19-06CB6A6D02BC}"/>
              </a:ext>
            </a:extLst>
          </p:cNvPr>
          <p:cNvSpPr>
            <a:spLocks noGrp="1"/>
          </p:cNvSpPr>
          <p:nvPr>
            <p:ph type="title"/>
          </p:nvPr>
        </p:nvSpPr>
        <p:spPr/>
        <p:txBody>
          <a:bodyPr/>
          <a:lstStyle/>
          <a:p>
            <a:r>
              <a:rPr kumimoji="1" lang="en-US" altLang="ja-JP" b="1" dirty="0">
                <a:latin typeface="Calibri" panose="020F0502020204030204" pitchFamily="34" charset="0"/>
                <a:cs typeface="Calibri" panose="020F0502020204030204" pitchFamily="34" charset="0"/>
              </a:rPr>
              <a:t>Related Work: </a:t>
            </a:r>
            <a:r>
              <a:rPr lang="en-US" altLang="ja-JP" b="1" dirty="0" err="1"/>
              <a:t>CFG</a:t>
            </a:r>
            <a:r>
              <a:rPr kumimoji="1" lang="en-US" altLang="ja-JP" b="1" dirty="0" err="1">
                <a:latin typeface="Calibri" panose="020F0502020204030204" pitchFamily="34" charset="0"/>
                <a:cs typeface="Calibri" panose="020F0502020204030204" pitchFamily="34" charset="0"/>
              </a:rPr>
              <a:t>Explainer</a:t>
            </a:r>
            <a:endParaRPr kumimoji="1" lang="ja-JP" altLang="en-US" b="1" dirty="0">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36180EA8-CB74-41B3-AC25-ED4C75E95F59}"/>
              </a:ext>
            </a:extLst>
          </p:cNvPr>
          <p:cNvSpPr>
            <a:spLocks noGrp="1"/>
          </p:cNvSpPr>
          <p:nvPr>
            <p:ph idx="1"/>
          </p:nvPr>
        </p:nvSpPr>
        <p:spPr>
          <a:xfrm>
            <a:off x="408562" y="1024648"/>
            <a:ext cx="11438459" cy="5152316"/>
          </a:xfrm>
        </p:spPr>
        <p:txBody>
          <a:bodyPr>
            <a:normAutofit/>
          </a:bodyPr>
          <a:lstStyle/>
          <a:p>
            <a:r>
              <a:rPr kumimoji="1" lang="en-US" altLang="ja-JP" dirty="0">
                <a:latin typeface="Calibri" panose="020F0502020204030204" pitchFamily="34" charset="0"/>
                <a:cs typeface="Calibri" panose="020F0502020204030204" pitchFamily="34" charset="0"/>
              </a:rPr>
              <a:t>Explanation method for GNN-based malware classification models</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Uses Control Flow Graph with Basic Blocks as nodes</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Identifies subgraph that contributes most to classification </a:t>
            </a:r>
            <a:br>
              <a:rPr kumimoji="1" lang="en-US" altLang="ja-JP" dirty="0">
                <a:latin typeface="Calibri" panose="020F0502020204030204" pitchFamily="34" charset="0"/>
                <a:cs typeface="Calibri" panose="020F0502020204030204" pitchFamily="34" charset="0"/>
              </a:rPr>
            </a:br>
            <a:r>
              <a:rPr kumimoji="1" lang="en-US" altLang="ja-JP" dirty="0">
                <a:latin typeface="Calibri" panose="020F0502020204030204" pitchFamily="34" charset="0"/>
                <a:cs typeface="Calibri" panose="020F0502020204030204" pitchFamily="34" charset="0"/>
              </a:rPr>
              <a:t>by pruning less important nodes</a:t>
            </a:r>
          </a:p>
          <a:p>
            <a:endParaRPr kumimoji="1" lang="en-US" altLang="ja-JP" dirty="0">
              <a:latin typeface="Calibri" panose="020F0502020204030204" pitchFamily="34" charset="0"/>
              <a:cs typeface="Calibri" panose="020F0502020204030204" pitchFamily="34" charset="0"/>
            </a:endParaRPr>
          </a:p>
          <a:p>
            <a:r>
              <a:rPr kumimoji="1" lang="en-US" altLang="ja-JP" dirty="0">
                <a:latin typeface="Calibri" panose="020F0502020204030204" pitchFamily="34" charset="0"/>
                <a:cs typeface="Calibri" panose="020F0502020204030204" pitchFamily="34" charset="0"/>
              </a:rPr>
              <a:t>Difference from our research:</a:t>
            </a:r>
          </a:p>
          <a:p>
            <a:pPr lvl="1"/>
            <a:r>
              <a:rPr kumimoji="1" lang="en-US" altLang="ja-JP" dirty="0" err="1">
                <a:latin typeface="Calibri" panose="020F0502020204030204" pitchFamily="34" charset="0"/>
                <a:cs typeface="Calibri" panose="020F0502020204030204" pitchFamily="34" charset="0"/>
              </a:rPr>
              <a:t>CFGExplainer</a:t>
            </a:r>
            <a:r>
              <a:rPr kumimoji="1" lang="en-US" altLang="ja-JP" dirty="0">
                <a:latin typeface="Calibri" panose="020F0502020204030204" pitchFamily="34" charset="0"/>
                <a:cs typeface="Calibri" panose="020F0502020204030204" pitchFamily="34" charset="0"/>
              </a:rPr>
              <a:t> uses basic block, our FCGAT uses function</a:t>
            </a:r>
            <a:endParaRPr lang="en-US" altLang="ja-JP" dirty="0">
              <a:latin typeface="Calibri" panose="020F0502020204030204" pitchFamily="34" charset="0"/>
              <a:cs typeface="Calibri" panose="020F0502020204030204" pitchFamily="34" charset="0"/>
            </a:endParaRPr>
          </a:p>
        </p:txBody>
      </p:sp>
      <p:sp>
        <p:nvSpPr>
          <p:cNvPr id="5" name="スライド番号プレースホルダー 4">
            <a:extLst>
              <a:ext uri="{FF2B5EF4-FFF2-40B4-BE49-F238E27FC236}">
                <a16:creationId xmlns:a16="http://schemas.microsoft.com/office/drawing/2014/main" id="{D740B3FC-7E26-4B51-B58E-35D3DC8801B4}"/>
              </a:ext>
            </a:extLst>
          </p:cNvPr>
          <p:cNvSpPr>
            <a:spLocks noGrp="1"/>
          </p:cNvSpPr>
          <p:nvPr>
            <p:ph type="sldNum" sz="quarter" idx="12"/>
          </p:nvPr>
        </p:nvSpPr>
        <p:spPr/>
        <p:txBody>
          <a:bodyPr/>
          <a:lstStyle/>
          <a:p>
            <a:fld id="{6197D3FE-B1C0-4F6F-8AEB-2F57E09CE568}" type="slidenum">
              <a:rPr kumimoji="1" lang="ja-JP" altLang="en-US" smtClean="0"/>
              <a:t>9</a:t>
            </a:fld>
            <a:endParaRPr kumimoji="1" lang="ja-JP" altLang="en-US"/>
          </a:p>
        </p:txBody>
      </p:sp>
      <p:pic>
        <p:nvPicPr>
          <p:cNvPr id="6" name="図 5">
            <a:extLst>
              <a:ext uri="{FF2B5EF4-FFF2-40B4-BE49-F238E27FC236}">
                <a16:creationId xmlns:a16="http://schemas.microsoft.com/office/drawing/2014/main" id="{A62230C4-5B99-7121-1F2E-A39927349EF0}"/>
              </a:ext>
            </a:extLst>
          </p:cNvPr>
          <p:cNvPicPr>
            <a:picLocks noChangeAspect="1"/>
          </p:cNvPicPr>
          <p:nvPr/>
        </p:nvPicPr>
        <p:blipFill>
          <a:blip r:embed="rId3"/>
          <a:stretch>
            <a:fillRect/>
          </a:stretch>
        </p:blipFill>
        <p:spPr>
          <a:xfrm>
            <a:off x="8100193" y="2387693"/>
            <a:ext cx="3552616" cy="2870934"/>
          </a:xfrm>
          <a:prstGeom prst="rect">
            <a:avLst/>
          </a:prstGeom>
        </p:spPr>
      </p:pic>
      <p:sp>
        <p:nvSpPr>
          <p:cNvPr id="10" name="テキスト ボックス 9">
            <a:extLst>
              <a:ext uri="{FF2B5EF4-FFF2-40B4-BE49-F238E27FC236}">
                <a16:creationId xmlns:a16="http://schemas.microsoft.com/office/drawing/2014/main" id="{3CF8F014-4D30-864F-049E-79F2D395CC65}"/>
              </a:ext>
            </a:extLst>
          </p:cNvPr>
          <p:cNvSpPr txBox="1"/>
          <p:nvPr/>
        </p:nvSpPr>
        <p:spPr>
          <a:xfrm>
            <a:off x="673073" y="5949827"/>
            <a:ext cx="11110365" cy="584775"/>
          </a:xfrm>
          <a:prstGeom prst="rect">
            <a:avLst/>
          </a:prstGeom>
          <a:noFill/>
        </p:spPr>
        <p:txBody>
          <a:bodyPr wrap="square">
            <a:spAutoFit/>
          </a:bodyPr>
          <a:lstStyle/>
          <a:p>
            <a:pPr marL="0" indent="0">
              <a:buNone/>
            </a:pPr>
            <a:r>
              <a:rPr kumimoji="1" lang="en-US" altLang="ja-JP" sz="1600">
                <a:latin typeface="Calibri" panose="020F0502020204030204" pitchFamily="34" charset="0"/>
                <a:cs typeface="Calibri" panose="020F0502020204030204" pitchFamily="34" charset="0"/>
              </a:rPr>
              <a:t>Herath et al. 2022. “</a:t>
            </a:r>
            <a:r>
              <a:rPr kumimoji="1" lang="en-US" altLang="ja-JP" sz="1600" err="1">
                <a:latin typeface="Calibri" panose="020F0502020204030204" pitchFamily="34" charset="0"/>
                <a:cs typeface="Calibri" panose="020F0502020204030204" pitchFamily="34" charset="0"/>
              </a:rPr>
              <a:t>CFGExplainer</a:t>
            </a:r>
            <a:r>
              <a:rPr kumimoji="1" lang="en-US" altLang="ja-JP" sz="1600">
                <a:latin typeface="Calibri" panose="020F0502020204030204" pitchFamily="34" charset="0"/>
                <a:cs typeface="Calibri" panose="020F0502020204030204" pitchFamily="34" charset="0"/>
              </a:rPr>
              <a:t>: Explaining Graph Neural Network-Based Malware Classification from Control Flow Graphs.” In 2022 52nd Annual IEEE/IFIP International Conference on Dependable Systems and Networks (DSN). IEEE. </a:t>
            </a:r>
          </a:p>
        </p:txBody>
      </p:sp>
    </p:spTree>
    <p:extLst>
      <p:ext uri="{BB962C8B-B14F-4D97-AF65-F5344CB8AC3E}">
        <p14:creationId xmlns:p14="http://schemas.microsoft.com/office/powerpoint/2010/main" val="2038038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4.5216"/>
  <p:tag name="ORIGINALWIDTH" val="3376.971"/>
  <p:tag name="LATEXADDIN" val="\documentclass{article}&#10;\usepackage{amsmath}&#10;\usepackage{color}&#10;\pagestyle{empty}&#10;\begin{document}&#10;&#10;$$&#10;\mathbf{h}_{v}^{k} \leftarrow \operatorname{COMBINE}\left(\mathbf{h}_{v}^{k-1} , \operatorname{AGGREGATE}\left(\left\{\mathbf{h}_{u}^{k-1}, \forall u \in \mathcal{N}(v)\right\}\right)\right)&#10;$$&#10;&#10;\end{document}"/>
  <p:tag name="IGUANATEXSIZE" val="24"/>
  <p:tag name="IGUANATEXCURSOR" val="207"/>
  <p:tag name="TRANSPARENCY" val="True"/>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597.0833"/>
  <p:tag name="LATEXADDIN" val="\documentclass{article}&#10;\usepackage{amsmath}&#10;\pagestyle{empty}&#10;\begin{document}&#10;&#10;$\alpha_{10,T} = 0.1$&#10;&#10;&#10;\end{document}"/>
  <p:tag name="IGUANATEXSIZE" val="20"/>
  <p:tag name="IGUANATEXCURSOR" val="101"/>
  <p:tag name="TRANSPARENCY" val="True"/>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659.342"/>
  <p:tag name="LATEXADDIN" val="\documentclass{article}&#10;\usepackage{amsmath}&#10;\pagestyle{empty}&#10;\begin{document}&#10;&#10;$\alpha_{52,T} = 0.01$&#10;&#10;&#10;\end{document}"/>
  <p:tag name="IGUANATEXSIZE" val="20"/>
  <p:tag name="IGUANATEXCURSOR" val="102"/>
  <p:tag name="TRANSPARENCY" val="True"/>
  <p:tag name="LATEXENGINEID" val="1"/>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725.3513"/>
  <p:tag name="LATEXADDIN" val="\documentclass{article}&#10;\usepackage{amsmath}&#10;\pagestyle{empty}&#10;\begin{document}&#10;&#10;$\alpha_{10,T} = 0.005$&#10;&#10;&#10;\end{document}"/>
  <p:tag name="IGUANATEXSIZE" val="20"/>
  <p:tag name="IGUANATEXCURSOR" val="103"/>
  <p:tag name="TRANSPARENCY" val="True"/>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970.6354"/>
  <p:tag name="LATEXADDIN" val="\documentclass{article}&#10;\usepackage{amsmath}&#10;\pagestyle{empty}&#10;\begin{document}&#10;&#10;$\alpha_{10,T} = 0.0000001$&#10;&#10;&#10;\end{document}"/>
  <p:tag name="IGUANATEXSIZE" val="20"/>
  <p:tag name="IGUANATEXCURSOR" val="107"/>
  <p:tag name="TRANSPARENCY" val="True"/>
  <p:tag name="LATEXENGINEID" val="1"/>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032.894"/>
  <p:tag name="LATEXADDIN" val="\documentclass{article}&#10;\usepackage{amsmath}&#10;\pagestyle{empty}&#10;\begin{document}&#10;&#10;$\alpha_{10,T} = 0.00000001$&#10;&#10;&#10;\end{document}"/>
  <p:tag name="IGUANATEXSIZE" val="20"/>
  <p:tag name="IGUANATEXCURSOR" val="108"/>
  <p:tag name="TRANSPARENCY" val="True"/>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3513.49"/>
  <p:tag name="LATEXADDIN" val="\documentclass{article}&#10;\usepackage{amsmath}&#10;\pagestyle{empty}&#10;\begin{document}&#10;&#10;$$&#10;\mathbf{u}_i=\operatorname{LeakyReLU}(\mathbf{W_1} \mathbf{x}_{v_i}+\operatorname{LeakyReLU}(\|_{k=1}^K \sum_{\mathbf{x}_j \in N(v_i)} \alpha_{i j}^k  \mathbf{W}^k \mathbf{x}_j))&#10;$$&#10;&#10;&#10;\end{document}"/>
  <p:tag name="IGUANATEXSIZE" val="24"/>
  <p:tag name="IGUANATEXCURSOR" val="265"/>
  <p:tag name="TRANSPARENCY" val="True"/>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6.0218"/>
  <p:tag name="ORIGINALWIDTH" val="2873.651"/>
  <p:tag name="LATEXADDIN" val="\documentclass{article}&#10;\usepackage{amsmath}&#10;\pagestyle{empty}&#10;\begin{document}&#10;&#10;$$&#10;\alpha_{i j}=\operatorname{softmax}_j\left(\operatorname{LeakyReLU}\left(\mathbf{a}^{\top} \cdot\left[\mathbf{W}_2 \mathbf{x}_{v_i} \| \mathbf{W}_2 \mathbf{x}_{v_j}\right]\right)\right)&#10;$$&#10;&#10;&#10;\end{document}"/>
  <p:tag name="IGUANATEXSIZE" val="20"/>
  <p:tag name="IGUANATEXCURSOR" val="272"/>
  <p:tag name="TRANSPARENCY" val="True"/>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50.3826"/>
  <p:tag name="ORIGINALWIDTH" val="1194.167"/>
  <p:tag name="LATEXADDIN" val="\documentclass{article}&#10;\usepackage{amsmath}&#10;\pagestyle{empty}&#10;\begin{document}&#10;&#10;\begin{align*}&#10;\mathbf{q}_t &amp;= \mathrm{LSTM}(\mathbf{q}^{*}_{t-1})\\&#10;\alpha^{\prime}_{i,t} &amp;= \mathrm{softmax}(\mathbf{u}_i \cdot \mathbf{q}_t)\\&#10;\mathbf{r}_t &amp;= \sum_{i=1}^N \alpha^{\prime}_{i,t} \mathbf{u}_i\\&#10;\mathbf{q}^{*}_t &amp;= \mathbf{q}_t  \|  \mathbf{r}_t&#10;\end{align*}&#10;&#10;&#10;\end{document}"/>
  <p:tag name="IGUANATEXSIZE" val="24"/>
  <p:tag name="IGUANATEXCURSOR" val="356"/>
  <p:tag name="TRANSPARENCY" val="True"/>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6.25787"/>
  <p:tag name="ORIGINALWIDTH" val="70.50984"/>
  <p:tag name="LATEXADDIN" val="\documentclass{article}&#10;\usepackage{amsmath}&#10;\pagestyle{empty}&#10;\begin{document}&#10;&#10;\begin{align*}&#10;\mathbf{u}&#10;\end{align*}&#10;&#10;&#10;\end{document}"/>
  <p:tag name="IGUANATEXSIZE" val="24"/>
  <p:tag name="IGUANATEXCURSOR" val="105"/>
  <p:tag name="TRANSPARENCY" val="True"/>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3.0172"/>
  <p:tag name="ORIGINALWIDTH" val="141.0197"/>
  <p:tag name="LATEXADDIN" val="\documentclass{article}&#10;\usepackage{amsmath}&#10;\pagestyle{empty}&#10;\begin{document}&#10;&#10;\begin{align*}&#10;\mathbf{q}^{*}_T&#10;\end{align*}&#10;&#10;&#10;\end{document}"/>
  <p:tag name="IGUANATEXSIZE" val="24"/>
  <p:tag name="IGUANATEXCURSOR" val="112"/>
  <p:tag name="TRANSPARENCY" val="True"/>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7.7706"/>
  <p:tag name="ORIGINALWIDTH" val="172.5241"/>
  <p:tag name="LATEXADDIN" val="\documentclass{article}&#10;\usepackage{amsmath}&#10;\pagestyle{empty}&#10;\begin{document}&#10;&#10;\begin{align*}&#10;\alpha^{\prime}_{i,t}&#10;\end{align*}&#10;&#10;&#10;\end{document}"/>
  <p:tag name="IGUANATEXSIZE" val="24"/>
  <p:tag name="IGUANATEXCURSOR" val="117"/>
  <p:tag name="TRANSPARENCY" val="True"/>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552.077"/>
  <p:tag name="LATEXADDIN" val="\documentclass{article}&#10;\usepackage{amsmath}&#10;\pagestyle{empty}&#10;\begin{document}&#10;&#10;$\alpha_{3,T} = 0.6$&#10;&#10;&#10;\end{document}"/>
  <p:tag name="IGUANATEXSIZE" val="20"/>
  <p:tag name="IGUANATEXCURSOR" val="92"/>
  <p:tag name="TRANSPARENCY" val="True"/>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551.3269"/>
  <p:tag name="LATEXADDIN" val="\documentclass{article}&#10;\usepackage{amsmath}&#10;\pagestyle{empty}&#10;\begin{document}&#10;&#10;$\alpha_{6,T} = 0.2$&#10;&#10;&#10;\end{document}"/>
  <p:tag name="IGUANATEXSIZE" val="20"/>
  <p:tag name="IGUANATEXCURSOR" val="92"/>
  <p:tag name="TRANSPARENCY" val="True"/>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3345</Words>
  <Application>Microsoft Office PowerPoint</Application>
  <PresentationFormat>ワイド画面</PresentationFormat>
  <Paragraphs>567</Paragraphs>
  <Slides>22</Slides>
  <Notes>22</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22</vt:i4>
      </vt:variant>
    </vt:vector>
  </HeadingPairs>
  <TitlesOfParts>
    <vt:vector size="33" baseType="lpstr">
      <vt:lpstr>Meiryo UI</vt:lpstr>
      <vt:lpstr>メイリオ</vt:lpstr>
      <vt:lpstr>游ゴシック</vt:lpstr>
      <vt:lpstr>游ゴシック Light</vt:lpstr>
      <vt:lpstr>Arial</vt:lpstr>
      <vt:lpstr>Calibri</vt:lpstr>
      <vt:lpstr>Cambria Math</vt:lpstr>
      <vt:lpstr>Century</vt:lpstr>
      <vt:lpstr>Times New Roman</vt:lpstr>
      <vt:lpstr>デザインの設定</vt:lpstr>
      <vt:lpstr>Office テーマ</vt:lpstr>
      <vt:lpstr>FCGAT: Interpretable Malware Classification Method  using Function Call Graph and Attention Mechanism</vt:lpstr>
      <vt:lpstr>Malware Classification</vt:lpstr>
      <vt:lpstr>Drawbacks in ML Method: Lack of Interpretability</vt:lpstr>
      <vt:lpstr>Overview</vt:lpstr>
      <vt:lpstr>Determining Feature Set</vt:lpstr>
      <vt:lpstr>Determining Feature Set</vt:lpstr>
      <vt:lpstr>Why Function-based Feature</vt:lpstr>
      <vt:lpstr>Graph Neural Network (GNN)</vt:lpstr>
      <vt:lpstr>Related Work: CFGExplainer</vt:lpstr>
      <vt:lpstr>Overview of FCGAT</vt:lpstr>
      <vt:lpstr>Preprocessing</vt:lpstr>
      <vt:lpstr>Preprocessing</vt:lpstr>
      <vt:lpstr>Classifier</vt:lpstr>
      <vt:lpstr>Set2Set (readout process)</vt:lpstr>
      <vt:lpstr>Experiments</vt:lpstr>
      <vt:lpstr>Classification Performance</vt:lpstr>
      <vt:lpstr>Classification Interpretability</vt:lpstr>
      <vt:lpstr>How much do important functions contribute to classification?</vt:lpstr>
      <vt:lpstr>Classification Accuracies of Subgraphs</vt:lpstr>
      <vt:lpstr>Trend Analysis of Malware Categories</vt:lpstr>
      <vt:lpstr>Case Study: Ransomware/ GandCrab</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2023-03-03T05:01:55Z</dcterms:created>
  <dcterms:modified xsi:type="dcterms:W3CDTF">2023-03-03T05:02:08Z</dcterms:modified>
</cp:coreProperties>
</file>